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9" r:id="rId32"/>
    <p:sldId id="300" r:id="rId33"/>
    <p:sldId id="290" r:id="rId34"/>
    <p:sldId id="298" r:id="rId35"/>
    <p:sldId id="292" r:id="rId36"/>
    <p:sldId id="299" r:id="rId37"/>
    <p:sldId id="291" r:id="rId38"/>
    <p:sldId id="293" r:id="rId39"/>
    <p:sldId id="294" r:id="rId40"/>
    <p:sldId id="295" r:id="rId41"/>
    <p:sldId id="296" r:id="rId42"/>
    <p:sldId id="297" r:id="rId4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47193E22-AF83-4555-927A-9134111F8205}">
          <p14:sldIdLst>
            <p14:sldId id="256"/>
            <p14:sldId id="257"/>
            <p14:sldId id="258"/>
            <p14:sldId id="260"/>
            <p14:sldId id="261"/>
            <p14:sldId id="259"/>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Lst>
        </p14:section>
        <p14:section name="Naamloze sectie" id="{23E98DA4-6F03-458D-A8E3-942A7E059C13}">
          <p14:sldIdLst>
            <p14:sldId id="282"/>
            <p14:sldId id="283"/>
            <p14:sldId id="284"/>
            <p14:sldId id="285"/>
            <p14:sldId id="286"/>
            <p14:sldId id="289"/>
            <p14:sldId id="300"/>
            <p14:sldId id="290"/>
            <p14:sldId id="298"/>
            <p14:sldId id="292"/>
            <p14:sldId id="299"/>
            <p14:sldId id="291"/>
            <p14:sldId id="293"/>
            <p14:sldId id="294"/>
            <p14:sldId id="295"/>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504"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AD86DCC-F0D4-4E3A-8186-B7815AA052F2}" type="datetimeFigureOut">
              <a:rPr lang="nl-NL" smtClean="0"/>
              <a:t>11-5-2016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151565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D86DCC-F0D4-4E3A-8186-B7815AA052F2}" type="datetimeFigureOut">
              <a:rPr lang="nl-NL" smtClean="0"/>
              <a:t>11-5-2016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56145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D86DCC-F0D4-4E3A-8186-B7815AA052F2}" type="datetimeFigureOut">
              <a:rPr lang="nl-NL" smtClean="0"/>
              <a:t>11-5-2016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401448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D86DCC-F0D4-4E3A-8186-B7815AA052F2}" type="datetimeFigureOut">
              <a:rPr lang="nl-NL" smtClean="0"/>
              <a:t>11-5-2016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338487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AD86DCC-F0D4-4E3A-8186-B7815AA052F2}" type="datetimeFigureOut">
              <a:rPr lang="nl-NL" smtClean="0"/>
              <a:t>11-5-2016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290688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AD86DCC-F0D4-4E3A-8186-B7815AA052F2}" type="datetimeFigureOut">
              <a:rPr lang="nl-NL" smtClean="0"/>
              <a:t>11-5-2016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288933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AD86DCC-F0D4-4E3A-8186-B7815AA052F2}" type="datetimeFigureOut">
              <a:rPr lang="nl-NL" smtClean="0"/>
              <a:t>11-5-2016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190844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AD86DCC-F0D4-4E3A-8186-B7815AA052F2}" type="datetimeFigureOut">
              <a:rPr lang="nl-NL" smtClean="0"/>
              <a:t>11-5-2016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85688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D86DCC-F0D4-4E3A-8186-B7815AA052F2}" type="datetimeFigureOut">
              <a:rPr lang="nl-NL" smtClean="0"/>
              <a:t>11-5-2016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382492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AD86DCC-F0D4-4E3A-8186-B7815AA052F2}" type="datetimeFigureOut">
              <a:rPr lang="nl-NL" smtClean="0"/>
              <a:t>11-5-2016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355545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AD86DCC-F0D4-4E3A-8186-B7815AA052F2}" type="datetimeFigureOut">
              <a:rPr lang="nl-NL" smtClean="0"/>
              <a:t>11-5-2016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37C0E73-8672-4348-89A7-6032520C892B}" type="slidenum">
              <a:rPr lang="nl-NL" smtClean="0"/>
              <a:t>‹nr.›</a:t>
            </a:fld>
            <a:endParaRPr lang="nl-NL"/>
          </a:p>
        </p:txBody>
      </p:sp>
    </p:spTree>
    <p:extLst>
      <p:ext uri="{BB962C8B-B14F-4D97-AF65-F5344CB8AC3E}">
        <p14:creationId xmlns:p14="http://schemas.microsoft.com/office/powerpoint/2010/main" val="217439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86DCC-F0D4-4E3A-8186-B7815AA052F2}" type="datetimeFigureOut">
              <a:rPr lang="nl-NL" smtClean="0"/>
              <a:t>11-5-2016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C0E73-8672-4348-89A7-6032520C892B}" type="slidenum">
              <a:rPr lang="nl-NL" smtClean="0"/>
              <a:t>‹nr.›</a:t>
            </a:fld>
            <a:endParaRPr lang="nl-NL"/>
          </a:p>
        </p:txBody>
      </p:sp>
    </p:spTree>
    <p:extLst>
      <p:ext uri="{BB962C8B-B14F-4D97-AF65-F5344CB8AC3E}">
        <p14:creationId xmlns:p14="http://schemas.microsoft.com/office/powerpoint/2010/main" val="3387031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iYHHXY2lhe4" TargetMode="External"/><Relationship Id="rId7" Type="http://schemas.openxmlformats.org/officeDocument/2006/relationships/hyperlink" Target="http://www.youtube.com/results?search_query=erwartung&amp;oq=erwartung&amp;gs_l=youtube.3..0l7.378.2433.0.2765.9.6.0.3.3.0.93.388.6.6.0...0.0...1ac.1.cgNEA-L91Ds" TargetMode="Externa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hyperlink" Target="https://www.youtube.com/watch?v=2lFZf69B2gQ"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youtube.com/watch?v=Qb9tw8VF-F8"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hyperlink" Target="http://www.youtube.com/watch?v=h3GPtgY9hS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wmw5eGh888Y" TargetMode="External"/><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hyperlink" Target="https://www.youtube.com/watch?v=QLwqVJ-owtg" TargetMode="External"/><Relationship Id="rId4" Type="http://schemas.openxmlformats.org/officeDocument/2006/relationships/hyperlink" Target="https://www.youtube.com/watch?v=fPmruHc4S9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hyperlink" Target="http://www.youtube.com/watch?v=8Who6fTHJ34" TargetMode="Externa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kgija2k4Zlc" TargetMode="External"/><Relationship Id="rId2" Type="http://schemas.openxmlformats.org/officeDocument/2006/relationships/hyperlink" Target="https://www.youtube.com/watch?v=zQBjD06a6l8" TargetMode="Externa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5.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jpeg"/></Relationships>
</file>

<file path=ppt/slides/_rels/slide27.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hyperlink" Target="http://www.youtube.com/watch?v=JgNL8-FdG-k&amp;feature=PlayList&amp;p=8BE8D7EE61F48790&amp;index=12&amp;playnext=3&amp;playnext_from=PL" TargetMode="External"/><Relationship Id="rId5" Type="http://schemas.openxmlformats.org/officeDocument/2006/relationships/hyperlink" Target="http://www.youtube.com/watch?v=hKkEEefdx6E&amp;feature=PlayList&amp;p=8BE8D7EE61F48790&amp;playnext=1&amp;playnext_from=PL&amp;index=9" TargetMode="External"/><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hyperlink" Target="http://www.youtube.com/watch?v=FaZQsZUsytc" TargetMode="External"/><Relationship Id="rId1" Type="http://schemas.openxmlformats.org/officeDocument/2006/relationships/slideLayout" Target="../slideLayouts/slideLayout7.xml"/><Relationship Id="rId4" Type="http://schemas.openxmlformats.org/officeDocument/2006/relationships/hyperlink" Target="http://www.youtube.com/watch?v=tMkSYB8PvJ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youtube.com/watch?v=_Chq1Ty0nyE" TargetMode="Externa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hyperlink" Target="http://www.youtube.com/watch?v=j76FNxsJlt8" TargetMode="Externa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hyperlink" Target="http://www.youtube.com/watch?v=nD_oW9pb3O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hyperlink" Target="http://www.youtube.com/watch?v=BIKYF07Y4k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05.jpeg"/><Relationship Id="rId2"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6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hyperlink" Target="http://www.npo.nl/de-tiende-van-tijl-op-reis-le-sacre-du-printemps/27-12-2013/AVRO_1647875" TargetMode="External"/><Relationship Id="rId3" Type="http://schemas.openxmlformats.org/officeDocument/2006/relationships/image" Target="../media/image17.png"/><Relationship Id="rId7" Type="http://schemas.openxmlformats.org/officeDocument/2006/relationships/hyperlink" Target="http://www.youtube.com/watch?v=DIR7iv8DVW8"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www.youtube.com/watch?v=vNt0mvjoS08" TargetMode="Externa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youtube.com/watch?v=NKdznPk5Bqs"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6" name="Tekstvak 5"/>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H2 Spiegel aan scherven </a:t>
            </a:r>
            <a:endParaRPr lang="nl-NL" sz="2800" dirty="0">
              <a:solidFill>
                <a:schemeClr val="accent6"/>
              </a:solidFill>
            </a:endParaRPr>
          </a:p>
        </p:txBody>
      </p:sp>
      <p:sp>
        <p:nvSpPr>
          <p:cNvPr id="7" name="Tekstvak 6"/>
          <p:cNvSpPr txBox="1"/>
          <p:nvPr/>
        </p:nvSpPr>
        <p:spPr>
          <a:xfrm>
            <a:off x="863588" y="908720"/>
            <a:ext cx="7416824" cy="369332"/>
          </a:xfrm>
          <a:prstGeom prst="rect">
            <a:avLst/>
          </a:prstGeom>
          <a:noFill/>
        </p:spPr>
        <p:txBody>
          <a:bodyPr wrap="square" rtlCol="0">
            <a:spAutoFit/>
          </a:bodyPr>
          <a:lstStyle/>
          <a:p>
            <a:pPr algn="ctr"/>
            <a:r>
              <a:rPr lang="nl-NL" dirty="0" smtClean="0"/>
              <a:t>Fragmentatie in de eerste helft van de twintigste eeuw.</a:t>
            </a:r>
            <a:endParaRPr lang="nl-NL" dirty="0"/>
          </a:p>
        </p:txBody>
      </p:sp>
      <p:pic>
        <p:nvPicPr>
          <p:cNvPr id="1026" name="Picture 2" descr="http://www.filmsnotdead.com/wp-content/uploads/2012/06/grandPrix-de-Circuit-de-la-Seine-June-26th-1912-by-Jacques-Henri-Larti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995" y="1298477"/>
            <a:ext cx="7286009" cy="4680520"/>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928995" y="5978997"/>
            <a:ext cx="5155173" cy="646331"/>
          </a:xfrm>
          <a:prstGeom prst="rect">
            <a:avLst/>
          </a:prstGeom>
          <a:noFill/>
        </p:spPr>
        <p:txBody>
          <a:bodyPr wrap="square" rtlCol="0">
            <a:spAutoFit/>
          </a:bodyPr>
          <a:lstStyle/>
          <a:p>
            <a:r>
              <a:rPr lang="nl-NL" dirty="0" smtClean="0"/>
              <a:t>Jacques-Henry </a:t>
            </a:r>
            <a:r>
              <a:rPr lang="nl-NL" dirty="0" err="1" smtClean="0"/>
              <a:t>Lartigue</a:t>
            </a:r>
            <a:r>
              <a:rPr lang="nl-NL" dirty="0" smtClean="0"/>
              <a:t>, 1913</a:t>
            </a:r>
          </a:p>
          <a:p>
            <a:r>
              <a:rPr lang="nl-NL" dirty="0" smtClean="0"/>
              <a:t>Pa met 80 km per uur</a:t>
            </a:r>
            <a:endParaRPr lang="nl-NL" dirty="0"/>
          </a:p>
        </p:txBody>
      </p:sp>
    </p:spTree>
    <p:extLst>
      <p:ext uri="{BB962C8B-B14F-4D97-AF65-F5344CB8AC3E}">
        <p14:creationId xmlns:p14="http://schemas.microsoft.com/office/powerpoint/2010/main" val="2229471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Expressionisme</a:t>
            </a:r>
            <a:r>
              <a:rPr lang="nl-NL" sz="2800" dirty="0">
                <a:solidFill>
                  <a:schemeClr val="accent6"/>
                </a:solidFill>
              </a:rPr>
              <a:t> , </a:t>
            </a:r>
            <a:r>
              <a:rPr lang="nl-NL" sz="2800" dirty="0" err="1">
                <a:solidFill>
                  <a:schemeClr val="accent6"/>
                </a:solidFill>
              </a:rPr>
              <a:t>oerdans</a:t>
            </a:r>
            <a:r>
              <a:rPr lang="nl-NL" sz="2800" dirty="0">
                <a:solidFill>
                  <a:schemeClr val="accent6"/>
                </a:solidFill>
              </a:rPr>
              <a:t> </a:t>
            </a:r>
            <a:r>
              <a:rPr lang="nl-NL" sz="1200" dirty="0" err="1">
                <a:solidFill>
                  <a:schemeClr val="accent6"/>
                </a:solidFill>
              </a:rPr>
              <a:t>blz</a:t>
            </a:r>
            <a:r>
              <a:rPr lang="nl-NL" sz="1200" dirty="0">
                <a:solidFill>
                  <a:schemeClr val="accent6"/>
                </a:solidFill>
              </a:rPr>
              <a:t> 38-39</a:t>
            </a:r>
            <a:r>
              <a:rPr lang="nl-NL" sz="2800" dirty="0" smtClean="0">
                <a:solidFill>
                  <a:schemeClr val="accent6"/>
                </a:solidFill>
              </a:rPr>
              <a:t>  </a:t>
            </a:r>
            <a:endParaRPr lang="nl-NL" sz="2800" dirty="0">
              <a:solidFill>
                <a:schemeClr val="accent6"/>
              </a:solidFill>
            </a:endParaRPr>
          </a:p>
        </p:txBody>
      </p:sp>
      <p:pic>
        <p:nvPicPr>
          <p:cNvPr id="2050" name="Picture 2" descr="http://hildepeters.files.wordpress.com/2010/12/matissedan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716" y="1425099"/>
            <a:ext cx="6316567" cy="423614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1413716" y="5805264"/>
            <a:ext cx="6316567" cy="646331"/>
          </a:xfrm>
          <a:prstGeom prst="rect">
            <a:avLst/>
          </a:prstGeom>
          <a:noFill/>
        </p:spPr>
        <p:txBody>
          <a:bodyPr wrap="square" rtlCol="0">
            <a:spAutoFit/>
          </a:bodyPr>
          <a:lstStyle/>
          <a:p>
            <a:r>
              <a:rPr lang="nl-NL" dirty="0" smtClean="0"/>
              <a:t>Henri Matisse</a:t>
            </a:r>
          </a:p>
          <a:p>
            <a:r>
              <a:rPr lang="nl-NL" dirty="0" smtClean="0"/>
              <a:t>La Danse 1909-1910</a:t>
            </a:r>
            <a:endParaRPr lang="nl-NL" dirty="0"/>
          </a:p>
        </p:txBody>
      </p:sp>
    </p:spTree>
    <p:extLst>
      <p:ext uri="{BB962C8B-B14F-4D97-AF65-F5344CB8AC3E}">
        <p14:creationId xmlns:p14="http://schemas.microsoft.com/office/powerpoint/2010/main" val="18383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Onderhuids</a:t>
            </a:r>
            <a:r>
              <a:rPr lang="nl-NL" sz="1200" dirty="0" smtClean="0">
                <a:solidFill>
                  <a:schemeClr val="accent6"/>
                </a:solidFill>
              </a:rPr>
              <a:t> </a:t>
            </a:r>
            <a:r>
              <a:rPr lang="nl-NL" sz="1200" dirty="0" err="1" smtClean="0">
                <a:solidFill>
                  <a:schemeClr val="accent6"/>
                </a:solidFill>
              </a:rPr>
              <a:t>blz</a:t>
            </a:r>
            <a:r>
              <a:rPr lang="nl-NL" sz="1200" dirty="0" smtClean="0">
                <a:solidFill>
                  <a:schemeClr val="accent6"/>
                </a:solidFill>
              </a:rPr>
              <a:t> 40-41</a:t>
            </a:r>
            <a:r>
              <a:rPr lang="nl-NL" sz="2800" dirty="0" smtClean="0">
                <a:solidFill>
                  <a:schemeClr val="accent6"/>
                </a:solidFill>
              </a:rPr>
              <a:t> </a:t>
            </a:r>
            <a:endParaRPr lang="nl-NL" sz="2800" dirty="0">
              <a:solidFill>
                <a:schemeClr val="accent6"/>
              </a:solidFill>
            </a:endParaRPr>
          </a:p>
        </p:txBody>
      </p:sp>
      <p:sp>
        <p:nvSpPr>
          <p:cNvPr id="4" name="Text Box 6"/>
          <p:cNvSpPr txBox="1">
            <a:spLocks noChangeArrowheads="1"/>
          </p:cNvSpPr>
          <p:nvPr/>
        </p:nvSpPr>
        <p:spPr bwMode="auto">
          <a:xfrm>
            <a:off x="152400" y="1219200"/>
            <a:ext cx="7227888" cy="1538883"/>
          </a:xfrm>
          <a:prstGeom prst="rect">
            <a:avLst/>
          </a:prstGeom>
          <a:noFill/>
          <a:ln w="9525">
            <a:noFill/>
            <a:miter lim="800000"/>
            <a:headEnd/>
            <a:tailEnd/>
          </a:ln>
        </p:spPr>
        <p:txBody>
          <a:bodyPr>
            <a:spAutoFit/>
          </a:bodyPr>
          <a:lstStyle/>
          <a:p>
            <a:r>
              <a:rPr lang="nl-NL" sz="2000" baseline="0" dirty="0"/>
              <a:t>Wat houdt zich schuil achter het zichtbare</a:t>
            </a:r>
            <a:r>
              <a:rPr lang="nl-NL" sz="2000" baseline="0" dirty="0" smtClean="0"/>
              <a:t>?</a:t>
            </a:r>
            <a:r>
              <a:rPr lang="nl-NL" sz="2400" baseline="0" dirty="0">
                <a:solidFill>
                  <a:srgbClr val="CC00CC"/>
                </a:solidFill>
              </a:rPr>
              <a:t/>
            </a:r>
            <a:br>
              <a:rPr lang="nl-NL" sz="2400" baseline="0" dirty="0">
                <a:solidFill>
                  <a:srgbClr val="CC00CC"/>
                </a:solidFill>
              </a:rPr>
            </a:br>
            <a:r>
              <a:rPr lang="nl-NL" b="1" baseline="0" dirty="0">
                <a:solidFill>
                  <a:srgbClr val="CC00CC"/>
                </a:solidFill>
              </a:rPr>
              <a:t/>
            </a:r>
            <a:br>
              <a:rPr lang="nl-NL" b="1" baseline="0" dirty="0">
                <a:solidFill>
                  <a:srgbClr val="CC00CC"/>
                </a:solidFill>
              </a:rPr>
            </a:br>
            <a:r>
              <a:rPr lang="nl-NL" sz="1400" baseline="0" dirty="0"/>
              <a:t>In 1900 publiceert Sigmund Freud zijn studie: </a:t>
            </a:r>
            <a:r>
              <a:rPr lang="nl-NL" sz="1400" baseline="0" dirty="0" err="1"/>
              <a:t>Traumdeutung</a:t>
            </a:r>
            <a:r>
              <a:rPr lang="nl-NL" sz="1400" baseline="0" dirty="0"/>
              <a:t>; </a:t>
            </a:r>
            <a:br>
              <a:rPr lang="nl-NL" sz="1400" baseline="0" dirty="0"/>
            </a:br>
            <a:r>
              <a:rPr lang="nl-NL" sz="1400" baseline="0" dirty="0"/>
              <a:t>Hierin ontwikkeld hij zijn visie dat de mens wordt gestuurd door zijn onderbewuste. </a:t>
            </a:r>
          </a:p>
          <a:p>
            <a:endParaRPr lang="nl-NL" sz="1400" baseline="0" dirty="0"/>
          </a:p>
          <a:p>
            <a:r>
              <a:rPr lang="nl-NL" sz="1400" baseline="0" dirty="0"/>
              <a:t>Dromen , hypnose en vrije associatie</a:t>
            </a:r>
            <a:endParaRPr lang="nl-NL" sz="1400" baseline="0" dirty="0">
              <a:solidFill>
                <a:schemeClr val="bg1"/>
              </a:solidFill>
            </a:endParaRPr>
          </a:p>
        </p:txBody>
      </p:sp>
      <p:sp>
        <p:nvSpPr>
          <p:cNvPr id="5" name="Text Box 11"/>
          <p:cNvSpPr txBox="1">
            <a:spLocks noChangeArrowheads="1"/>
          </p:cNvSpPr>
          <p:nvPr/>
        </p:nvSpPr>
        <p:spPr bwMode="auto">
          <a:xfrm>
            <a:off x="179388" y="4292600"/>
            <a:ext cx="2663825" cy="2278063"/>
          </a:xfrm>
          <a:prstGeom prst="rect">
            <a:avLst/>
          </a:prstGeom>
          <a:noFill/>
          <a:ln w="9525">
            <a:noFill/>
            <a:miter lim="800000"/>
            <a:headEnd/>
            <a:tailEnd/>
          </a:ln>
        </p:spPr>
        <p:txBody>
          <a:bodyPr>
            <a:spAutoFit/>
          </a:bodyPr>
          <a:lstStyle/>
          <a:p>
            <a:r>
              <a:rPr lang="nl-NL" sz="1400" baseline="0">
                <a:solidFill>
                  <a:schemeClr val="bg1"/>
                </a:solidFill>
              </a:rPr>
              <a:t>In 1901 ontving Wilhelm</a:t>
            </a:r>
            <a:br>
              <a:rPr lang="nl-NL" sz="1400" baseline="0">
                <a:solidFill>
                  <a:schemeClr val="bg1"/>
                </a:solidFill>
              </a:rPr>
            </a:br>
            <a:r>
              <a:rPr lang="nl-NL" sz="1400" b="1" baseline="0">
                <a:solidFill>
                  <a:schemeClr val="bg1"/>
                </a:solidFill>
              </a:rPr>
              <a:t>Röntgen</a:t>
            </a:r>
            <a:r>
              <a:rPr lang="nl-NL" sz="1400" baseline="0">
                <a:solidFill>
                  <a:schemeClr val="bg1"/>
                </a:solidFill>
              </a:rPr>
              <a:t> de Nobelprijs </a:t>
            </a:r>
            <a:br>
              <a:rPr lang="nl-NL" sz="1400" baseline="0">
                <a:solidFill>
                  <a:schemeClr val="bg1"/>
                </a:solidFill>
              </a:rPr>
            </a:br>
            <a:r>
              <a:rPr lang="nl-NL" sz="1400" baseline="0">
                <a:solidFill>
                  <a:schemeClr val="bg1"/>
                </a:solidFill>
              </a:rPr>
              <a:t>voor de door hem ontdekte </a:t>
            </a:r>
            <a:br>
              <a:rPr lang="nl-NL" sz="1400" baseline="0">
                <a:solidFill>
                  <a:schemeClr val="bg1"/>
                </a:solidFill>
              </a:rPr>
            </a:br>
            <a:r>
              <a:rPr lang="nl-NL" sz="1400" baseline="0">
                <a:solidFill>
                  <a:schemeClr val="bg1"/>
                </a:solidFill>
              </a:rPr>
              <a:t>‘x- stralen’- röntgenstralen- ; </a:t>
            </a:r>
            <a:br>
              <a:rPr lang="nl-NL" sz="1400" baseline="0">
                <a:solidFill>
                  <a:schemeClr val="bg1"/>
                </a:solidFill>
              </a:rPr>
            </a:br>
            <a:r>
              <a:rPr lang="nl-NL" sz="1400" baseline="0">
                <a:solidFill>
                  <a:schemeClr val="bg1"/>
                </a:solidFill>
              </a:rPr>
              <a:t>die laten zien dat onder de huid de dood zich al schuil houdt in de vorm van een skelet.</a:t>
            </a:r>
            <a:br>
              <a:rPr lang="nl-NL" sz="1400" baseline="0">
                <a:solidFill>
                  <a:schemeClr val="bg1"/>
                </a:solidFill>
              </a:rPr>
            </a:br>
            <a:r>
              <a:rPr lang="nl-NL" sz="1400" baseline="0">
                <a:solidFill>
                  <a:schemeClr val="bg1"/>
                </a:solidFill>
              </a:rPr>
              <a:t>De bevindingen van Freud </a:t>
            </a:r>
            <a:br>
              <a:rPr lang="nl-NL" sz="1400" baseline="0">
                <a:solidFill>
                  <a:schemeClr val="bg1"/>
                </a:solidFill>
              </a:rPr>
            </a:br>
            <a:r>
              <a:rPr lang="nl-NL" sz="1400" baseline="0">
                <a:solidFill>
                  <a:schemeClr val="bg1"/>
                </a:solidFill>
              </a:rPr>
              <a:t>en Röntgen waren schokkend.</a:t>
            </a:r>
          </a:p>
          <a:p>
            <a:endParaRPr lang="nl-NL" baseline="0"/>
          </a:p>
        </p:txBody>
      </p:sp>
      <p:pic>
        <p:nvPicPr>
          <p:cNvPr id="6" name="Picture 12" descr="C:\Users\John\Pictures\Bespiegeling\H11Spiegel\RNTGEN~1.JPG"/>
          <p:cNvPicPr>
            <a:picLocks noChangeAspect="1" noChangeArrowheads="1"/>
          </p:cNvPicPr>
          <p:nvPr/>
        </p:nvPicPr>
        <p:blipFill>
          <a:blip r:embed="rId2"/>
          <a:srcRect/>
          <a:stretch>
            <a:fillRect/>
          </a:stretch>
        </p:blipFill>
        <p:spPr bwMode="auto">
          <a:xfrm>
            <a:off x="2843213" y="3517900"/>
            <a:ext cx="2881312" cy="3124200"/>
          </a:xfrm>
          <a:prstGeom prst="rect">
            <a:avLst/>
          </a:prstGeom>
          <a:noFill/>
          <a:ln w="9525">
            <a:noFill/>
            <a:miter lim="800000"/>
            <a:headEnd/>
            <a:tailEnd/>
          </a:ln>
        </p:spPr>
      </p:pic>
      <p:pic>
        <p:nvPicPr>
          <p:cNvPr id="7" name="Picture 2" descr="http://webspace.ship.edu/cgboer/sigmund.jpg"/>
          <p:cNvPicPr>
            <a:picLocks noChangeAspect="1" noChangeArrowheads="1"/>
          </p:cNvPicPr>
          <p:nvPr/>
        </p:nvPicPr>
        <p:blipFill>
          <a:blip r:embed="rId3"/>
          <a:srcRect/>
          <a:stretch>
            <a:fillRect/>
          </a:stretch>
        </p:blipFill>
        <p:spPr bwMode="auto">
          <a:xfrm>
            <a:off x="7380288" y="1196975"/>
            <a:ext cx="1612900" cy="2376488"/>
          </a:xfrm>
          <a:prstGeom prst="rect">
            <a:avLst/>
          </a:prstGeom>
          <a:noFill/>
          <a:ln w="9525">
            <a:noFill/>
            <a:miter lim="800000"/>
            <a:headEnd/>
            <a:tailEnd/>
          </a:ln>
        </p:spPr>
      </p:pic>
      <p:sp>
        <p:nvSpPr>
          <p:cNvPr id="8" name="Tekstvak 12"/>
          <p:cNvSpPr txBox="1">
            <a:spLocks noChangeArrowheads="1"/>
          </p:cNvSpPr>
          <p:nvPr/>
        </p:nvSpPr>
        <p:spPr bwMode="auto">
          <a:xfrm>
            <a:off x="7885113" y="3573463"/>
            <a:ext cx="1055687" cy="246062"/>
          </a:xfrm>
          <a:prstGeom prst="rect">
            <a:avLst/>
          </a:prstGeom>
          <a:noFill/>
          <a:ln w="9525">
            <a:noFill/>
            <a:miter lim="800000"/>
            <a:headEnd/>
            <a:tailEnd/>
          </a:ln>
        </p:spPr>
        <p:txBody>
          <a:bodyPr wrap="none">
            <a:spAutoFit/>
          </a:bodyPr>
          <a:lstStyle/>
          <a:p>
            <a:r>
              <a:rPr lang="nl-NL" sz="1000" baseline="0"/>
              <a:t>Sigmund Freud</a:t>
            </a:r>
          </a:p>
        </p:txBody>
      </p:sp>
      <p:pic>
        <p:nvPicPr>
          <p:cNvPr id="9" name="Picture 4" descr="http://www.jahsonic.com/FreudMind.jpg"/>
          <p:cNvPicPr>
            <a:picLocks noChangeAspect="1" noChangeArrowheads="1"/>
          </p:cNvPicPr>
          <p:nvPr/>
        </p:nvPicPr>
        <p:blipFill>
          <a:blip r:embed="rId4"/>
          <a:srcRect/>
          <a:stretch>
            <a:fillRect/>
          </a:stretch>
        </p:blipFill>
        <p:spPr bwMode="auto">
          <a:xfrm>
            <a:off x="7524750" y="4005263"/>
            <a:ext cx="1439863" cy="2165350"/>
          </a:xfrm>
          <a:prstGeom prst="rect">
            <a:avLst/>
          </a:prstGeom>
          <a:noFill/>
          <a:ln w="9525">
            <a:noFill/>
            <a:miter lim="800000"/>
            <a:headEnd/>
            <a:tailEnd/>
          </a:ln>
        </p:spPr>
      </p:pic>
      <p:sp>
        <p:nvSpPr>
          <p:cNvPr id="10" name="Tekstvak 14"/>
          <p:cNvSpPr txBox="1">
            <a:spLocks noChangeArrowheads="1"/>
          </p:cNvSpPr>
          <p:nvPr/>
        </p:nvSpPr>
        <p:spPr bwMode="auto">
          <a:xfrm>
            <a:off x="7885113" y="6237288"/>
            <a:ext cx="1055687" cy="400050"/>
          </a:xfrm>
          <a:prstGeom prst="rect">
            <a:avLst/>
          </a:prstGeom>
          <a:noFill/>
          <a:ln w="9525">
            <a:noFill/>
            <a:miter lim="800000"/>
            <a:headEnd/>
            <a:tailEnd/>
          </a:ln>
        </p:spPr>
        <p:txBody>
          <a:bodyPr wrap="none">
            <a:spAutoFit/>
          </a:bodyPr>
          <a:lstStyle/>
          <a:p>
            <a:r>
              <a:rPr lang="nl-NL" sz="1000" baseline="0">
                <a:solidFill>
                  <a:schemeClr val="bg1"/>
                </a:solidFill>
              </a:rPr>
              <a:t>Spotprent over</a:t>
            </a:r>
            <a:br>
              <a:rPr lang="nl-NL" sz="1000" baseline="0">
                <a:solidFill>
                  <a:schemeClr val="bg1"/>
                </a:solidFill>
              </a:rPr>
            </a:br>
            <a:r>
              <a:rPr lang="nl-NL" sz="1000" baseline="0">
                <a:solidFill>
                  <a:schemeClr val="bg1"/>
                </a:solidFill>
              </a:rPr>
              <a:t>Sigmund Freud</a:t>
            </a:r>
          </a:p>
        </p:txBody>
      </p:sp>
      <p:pic>
        <p:nvPicPr>
          <p:cNvPr id="11" name="Picture 6" descr="http://www.detandenfee.nl/content/rontgenfoto.jpg"/>
          <p:cNvPicPr>
            <a:picLocks noChangeAspect="1" noChangeArrowheads="1"/>
          </p:cNvPicPr>
          <p:nvPr/>
        </p:nvPicPr>
        <p:blipFill>
          <a:blip r:embed="rId5"/>
          <a:srcRect/>
          <a:stretch>
            <a:fillRect/>
          </a:stretch>
        </p:blipFill>
        <p:spPr bwMode="auto">
          <a:xfrm>
            <a:off x="5795963" y="4005263"/>
            <a:ext cx="1500187" cy="2160587"/>
          </a:xfrm>
          <a:prstGeom prst="rect">
            <a:avLst/>
          </a:prstGeom>
          <a:noFill/>
          <a:ln w="9525">
            <a:noFill/>
            <a:miter lim="800000"/>
            <a:headEnd/>
            <a:tailEnd/>
          </a:ln>
        </p:spPr>
      </p:pic>
    </p:spTree>
    <p:extLst>
      <p:ext uri="{BB962C8B-B14F-4D97-AF65-F5344CB8AC3E}">
        <p14:creationId xmlns:p14="http://schemas.microsoft.com/office/powerpoint/2010/main" val="17421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Onderhuids, </a:t>
            </a:r>
            <a:r>
              <a:rPr lang="nl-NL" sz="2800" dirty="0" err="1">
                <a:solidFill>
                  <a:schemeClr val="accent6"/>
                </a:solidFill>
              </a:rPr>
              <a:t>E</a:t>
            </a:r>
            <a:r>
              <a:rPr lang="nl-NL" sz="2800" dirty="0" err="1" smtClean="0">
                <a:solidFill>
                  <a:schemeClr val="accent6"/>
                </a:solidFill>
              </a:rPr>
              <a:t>rwartung</a:t>
            </a:r>
            <a:r>
              <a:rPr lang="nl-NL" sz="1200" dirty="0" smtClean="0">
                <a:solidFill>
                  <a:schemeClr val="accent6"/>
                </a:solidFill>
              </a:rPr>
              <a:t> </a:t>
            </a:r>
            <a:r>
              <a:rPr lang="nl-NL" sz="1200" dirty="0" err="1">
                <a:solidFill>
                  <a:schemeClr val="accent6"/>
                </a:solidFill>
              </a:rPr>
              <a:t>blz</a:t>
            </a:r>
            <a:r>
              <a:rPr lang="nl-NL" sz="1200" dirty="0">
                <a:solidFill>
                  <a:schemeClr val="accent6"/>
                </a:solidFill>
              </a:rPr>
              <a:t> 40-41</a:t>
            </a:r>
            <a:r>
              <a:rPr lang="nl-NL" sz="2800" dirty="0">
                <a:solidFill>
                  <a:schemeClr val="accent6"/>
                </a:solidFill>
              </a:rPr>
              <a:t> </a:t>
            </a:r>
          </a:p>
        </p:txBody>
      </p:sp>
      <p:sp>
        <p:nvSpPr>
          <p:cNvPr id="4" name="Text Box 6"/>
          <p:cNvSpPr txBox="1">
            <a:spLocks noChangeArrowheads="1"/>
          </p:cNvSpPr>
          <p:nvPr/>
        </p:nvSpPr>
        <p:spPr bwMode="auto">
          <a:xfrm>
            <a:off x="152400" y="1219200"/>
            <a:ext cx="6651625" cy="1846659"/>
          </a:xfrm>
          <a:prstGeom prst="rect">
            <a:avLst/>
          </a:prstGeom>
          <a:noFill/>
          <a:ln w="9525">
            <a:noFill/>
            <a:miter lim="800000"/>
            <a:headEnd/>
            <a:tailEnd/>
          </a:ln>
        </p:spPr>
        <p:txBody>
          <a:bodyPr>
            <a:spAutoFit/>
          </a:bodyPr>
          <a:lstStyle/>
          <a:p>
            <a:r>
              <a:rPr lang="nl-NL" sz="2000" baseline="0" dirty="0"/>
              <a:t>Wat houdt zich schuil achter het zichtbare</a:t>
            </a:r>
            <a:r>
              <a:rPr lang="nl-NL" sz="2000" baseline="0" dirty="0" smtClean="0"/>
              <a:t>?</a:t>
            </a:r>
            <a:r>
              <a:rPr lang="nl-NL" sz="2000" baseline="0" dirty="0"/>
              <a:t/>
            </a:r>
            <a:br>
              <a:rPr lang="nl-NL" sz="2000" baseline="0" dirty="0"/>
            </a:br>
            <a:endParaRPr lang="nl-NL" sz="1000" baseline="0" dirty="0"/>
          </a:p>
          <a:p>
            <a:r>
              <a:rPr lang="nl-NL" sz="1400" b="1" baseline="0" dirty="0" err="1"/>
              <a:t>Erwartung</a:t>
            </a:r>
            <a:r>
              <a:rPr lang="nl-NL" sz="1400" b="1" baseline="0" dirty="0"/>
              <a:t>: </a:t>
            </a:r>
            <a:r>
              <a:rPr lang="nl-NL" b="1" baseline="0" dirty="0">
                <a:solidFill>
                  <a:srgbClr val="FF0066"/>
                </a:solidFill>
              </a:rPr>
              <a:t/>
            </a:r>
            <a:br>
              <a:rPr lang="nl-NL" b="1" baseline="0" dirty="0">
                <a:solidFill>
                  <a:srgbClr val="FF0066"/>
                </a:solidFill>
              </a:rPr>
            </a:br>
            <a:r>
              <a:rPr lang="nl-NL" sz="1400" i="1" baseline="0" dirty="0"/>
              <a:t> </a:t>
            </a:r>
            <a:br>
              <a:rPr lang="nl-NL" sz="1400" i="1" baseline="0" dirty="0"/>
            </a:br>
            <a:r>
              <a:rPr lang="nl-NL" sz="1400" i="1" baseline="0" dirty="0" smtClean="0"/>
              <a:t>E</a:t>
            </a:r>
            <a:r>
              <a:rPr lang="nl-NL" sz="1400" baseline="0" dirty="0" smtClean="0"/>
              <a:t>xpressionistisch (nachtmerrieachtig)</a:t>
            </a:r>
          </a:p>
          <a:p>
            <a:r>
              <a:rPr lang="nl-NL" sz="1400" baseline="0" dirty="0" smtClean="0"/>
              <a:t>Arnold </a:t>
            </a:r>
            <a:r>
              <a:rPr lang="nl-NL" sz="1400" baseline="0" dirty="0" err="1"/>
              <a:t>Schönberg</a:t>
            </a:r>
            <a:r>
              <a:rPr lang="nl-NL" sz="1400" baseline="0" dirty="0"/>
              <a:t> </a:t>
            </a:r>
            <a:endParaRPr lang="nl-NL" sz="1400" baseline="0" dirty="0" smtClean="0"/>
          </a:p>
          <a:p>
            <a:r>
              <a:rPr lang="nl-NL" sz="1400" baseline="0" dirty="0" smtClean="0"/>
              <a:t>sopraan </a:t>
            </a:r>
            <a:r>
              <a:rPr lang="nl-NL" sz="1400" baseline="0" dirty="0"/>
              <a:t>en orkest </a:t>
            </a:r>
            <a:endParaRPr lang="nl-NL" sz="1400" baseline="0" dirty="0" smtClean="0"/>
          </a:p>
          <a:p>
            <a:r>
              <a:rPr lang="nl-NL" sz="1400" baseline="0" dirty="0" smtClean="0"/>
              <a:t>een </a:t>
            </a:r>
            <a:r>
              <a:rPr lang="nl-NL" sz="1400" baseline="0" dirty="0"/>
              <a:t>uitvergroting van </a:t>
            </a:r>
            <a:r>
              <a:rPr lang="nl-NL" sz="1400" baseline="0" dirty="0" smtClean="0"/>
              <a:t>emoties, veel</a:t>
            </a:r>
            <a:r>
              <a:rPr lang="nl-NL" sz="1400" dirty="0" smtClean="0"/>
              <a:t> tempowisselingen en dynamiek.</a:t>
            </a:r>
            <a:r>
              <a:rPr lang="nl-NL" sz="1400" baseline="0" dirty="0" smtClean="0"/>
              <a:t> </a:t>
            </a:r>
            <a:endParaRPr lang="nl-NL" sz="1400" baseline="0" dirty="0"/>
          </a:p>
        </p:txBody>
      </p:sp>
      <p:pic>
        <p:nvPicPr>
          <p:cNvPr id="5" name="Picture 7" descr="C:\Users\John\Pictures\Bespiegeling\H11Spiegel\schonberg-derodeblik1911.jpg"/>
          <p:cNvPicPr>
            <a:picLocks noChangeAspect="1" noChangeArrowheads="1"/>
          </p:cNvPicPr>
          <p:nvPr/>
        </p:nvPicPr>
        <p:blipFill>
          <a:blip r:embed="rId2"/>
          <a:srcRect/>
          <a:stretch>
            <a:fillRect/>
          </a:stretch>
        </p:blipFill>
        <p:spPr bwMode="auto">
          <a:xfrm>
            <a:off x="6824663" y="1196975"/>
            <a:ext cx="2139950" cy="2952750"/>
          </a:xfrm>
          <a:prstGeom prst="rect">
            <a:avLst/>
          </a:prstGeom>
          <a:noFill/>
          <a:ln w="9525">
            <a:noFill/>
            <a:miter lim="800000"/>
            <a:headEnd/>
            <a:tailEnd/>
          </a:ln>
        </p:spPr>
      </p:pic>
      <p:pic>
        <p:nvPicPr>
          <p:cNvPr id="6" name="Picture 14" descr="http://www.mikamo.info/images/erwartung%20screenshot.png">
            <a:hlinkClick r:id="rId3"/>
          </p:cNvPr>
          <p:cNvPicPr>
            <a:picLocks noChangeAspect="1" noChangeArrowheads="1"/>
          </p:cNvPicPr>
          <p:nvPr/>
        </p:nvPicPr>
        <p:blipFill>
          <a:blip r:embed="rId4"/>
          <a:srcRect/>
          <a:stretch>
            <a:fillRect/>
          </a:stretch>
        </p:blipFill>
        <p:spPr bwMode="auto">
          <a:xfrm>
            <a:off x="165100" y="3933825"/>
            <a:ext cx="3902075" cy="2924175"/>
          </a:xfrm>
          <a:prstGeom prst="rect">
            <a:avLst/>
          </a:prstGeom>
          <a:noFill/>
          <a:ln w="9525">
            <a:noFill/>
            <a:miter lim="800000"/>
            <a:headEnd/>
            <a:tailEnd/>
          </a:ln>
        </p:spPr>
      </p:pic>
      <p:pic>
        <p:nvPicPr>
          <p:cNvPr id="7" name="Picture 16" descr="http://lacaserne.net/i/news_publishing/Erwartung_a_qc.jpg"/>
          <p:cNvPicPr>
            <a:picLocks noChangeAspect="1" noChangeArrowheads="1"/>
          </p:cNvPicPr>
          <p:nvPr/>
        </p:nvPicPr>
        <p:blipFill>
          <a:blip r:embed="rId5"/>
          <a:srcRect/>
          <a:stretch>
            <a:fillRect/>
          </a:stretch>
        </p:blipFill>
        <p:spPr bwMode="auto">
          <a:xfrm>
            <a:off x="4211638" y="3933825"/>
            <a:ext cx="4459287" cy="2924175"/>
          </a:xfrm>
          <a:prstGeom prst="rect">
            <a:avLst/>
          </a:prstGeom>
          <a:noFill/>
          <a:ln w="9525">
            <a:noFill/>
            <a:miter lim="800000"/>
            <a:headEnd/>
            <a:tailEnd/>
          </a:ln>
        </p:spPr>
      </p:pic>
      <p:pic>
        <p:nvPicPr>
          <p:cNvPr id="8" name="Picture 18" descr="http://www.musico.nl/images/personen/schoenberg.jpg"/>
          <p:cNvPicPr>
            <a:picLocks noChangeAspect="1" noChangeArrowheads="1"/>
          </p:cNvPicPr>
          <p:nvPr/>
        </p:nvPicPr>
        <p:blipFill>
          <a:blip r:embed="rId6"/>
          <a:srcRect/>
          <a:stretch>
            <a:fillRect/>
          </a:stretch>
        </p:blipFill>
        <p:spPr bwMode="auto">
          <a:xfrm>
            <a:off x="5364163" y="3716338"/>
            <a:ext cx="965200" cy="1298575"/>
          </a:xfrm>
          <a:prstGeom prst="rect">
            <a:avLst/>
          </a:prstGeom>
          <a:noFill/>
          <a:ln w="9525">
            <a:noFill/>
            <a:miter lim="800000"/>
            <a:headEnd/>
            <a:tailEnd/>
          </a:ln>
        </p:spPr>
      </p:pic>
      <p:sp>
        <p:nvSpPr>
          <p:cNvPr id="9" name="Tekstvak 19"/>
          <p:cNvSpPr txBox="1">
            <a:spLocks noChangeArrowheads="1"/>
          </p:cNvSpPr>
          <p:nvPr/>
        </p:nvSpPr>
        <p:spPr bwMode="auto">
          <a:xfrm>
            <a:off x="3276600" y="6237288"/>
            <a:ext cx="765175" cy="246062"/>
          </a:xfrm>
          <a:prstGeom prst="rect">
            <a:avLst/>
          </a:prstGeom>
          <a:noFill/>
          <a:ln w="9525">
            <a:noFill/>
            <a:miter lim="800000"/>
            <a:headEnd/>
            <a:tailEnd/>
          </a:ln>
        </p:spPr>
        <p:txBody>
          <a:bodyPr wrap="none">
            <a:spAutoFit/>
          </a:bodyPr>
          <a:lstStyle/>
          <a:p>
            <a:r>
              <a:rPr lang="nl-NL" sz="1000" baseline="0">
                <a:solidFill>
                  <a:schemeClr val="bg1"/>
                </a:solidFill>
                <a:hlinkClick r:id="rId7"/>
              </a:rPr>
              <a:t>Erwartung</a:t>
            </a:r>
            <a:endParaRPr lang="nl-NL" sz="1000" baseline="0">
              <a:solidFill>
                <a:schemeClr val="bg1"/>
              </a:solidFill>
            </a:endParaRPr>
          </a:p>
        </p:txBody>
      </p:sp>
      <p:sp>
        <p:nvSpPr>
          <p:cNvPr id="10" name="Text Box 8"/>
          <p:cNvSpPr txBox="1">
            <a:spLocks noChangeArrowheads="1"/>
          </p:cNvSpPr>
          <p:nvPr/>
        </p:nvSpPr>
        <p:spPr bwMode="auto">
          <a:xfrm>
            <a:off x="6913563" y="3284538"/>
            <a:ext cx="2230437" cy="708025"/>
          </a:xfrm>
          <a:prstGeom prst="rect">
            <a:avLst/>
          </a:prstGeom>
          <a:noFill/>
          <a:ln w="9525">
            <a:noFill/>
            <a:miter lim="800000"/>
            <a:headEnd/>
            <a:tailEnd/>
          </a:ln>
        </p:spPr>
        <p:txBody>
          <a:bodyPr>
            <a:spAutoFit/>
          </a:bodyPr>
          <a:lstStyle/>
          <a:p>
            <a:r>
              <a:rPr lang="nl-NL" sz="1000" baseline="0" dirty="0" err="1">
                <a:solidFill>
                  <a:schemeClr val="bg1"/>
                </a:solidFill>
              </a:rPr>
              <a:t>Sch</a:t>
            </a:r>
            <a:r>
              <a:rPr lang="nl-NL" sz="1000" baseline="0" dirty="0" err="1">
                <a:solidFill>
                  <a:schemeClr val="bg1"/>
                </a:solidFill>
                <a:latin typeface="Times New Roman" pitchFamily="18" charset="0"/>
              </a:rPr>
              <a:t>ö</a:t>
            </a:r>
            <a:r>
              <a:rPr lang="nl-NL" sz="1000" baseline="0" dirty="0" err="1">
                <a:solidFill>
                  <a:schemeClr val="bg1"/>
                </a:solidFill>
              </a:rPr>
              <a:t>nberg</a:t>
            </a:r>
            <a:r>
              <a:rPr lang="nl-NL" sz="1000" baseline="0" dirty="0">
                <a:solidFill>
                  <a:schemeClr val="bg1"/>
                </a:solidFill>
              </a:rPr>
              <a:t>: </a:t>
            </a:r>
            <a:r>
              <a:rPr lang="nl-NL" sz="1000" baseline="0" dirty="0">
                <a:solidFill>
                  <a:schemeClr val="bg1"/>
                </a:solidFill>
                <a:latin typeface="Times New Roman" pitchFamily="18" charset="0"/>
              </a:rPr>
              <a:t>‘</a:t>
            </a:r>
            <a:r>
              <a:rPr lang="nl-NL" sz="1000" baseline="0" dirty="0">
                <a:solidFill>
                  <a:schemeClr val="bg1"/>
                </a:solidFill>
              </a:rPr>
              <a:t>De rode blik</a:t>
            </a:r>
            <a:r>
              <a:rPr lang="nl-NL" sz="1000" baseline="0" dirty="0">
                <a:solidFill>
                  <a:schemeClr val="bg1"/>
                </a:solidFill>
                <a:latin typeface="Times New Roman" pitchFamily="18" charset="0"/>
              </a:rPr>
              <a:t>’</a:t>
            </a:r>
            <a:r>
              <a:rPr lang="nl-NL" sz="1000" baseline="0" dirty="0">
                <a:solidFill>
                  <a:schemeClr val="bg1"/>
                </a:solidFill>
              </a:rPr>
              <a:t>1911</a:t>
            </a:r>
            <a:br>
              <a:rPr lang="nl-NL" sz="1000" baseline="0" dirty="0">
                <a:solidFill>
                  <a:schemeClr val="bg1"/>
                </a:solidFill>
              </a:rPr>
            </a:br>
            <a:r>
              <a:rPr lang="nl-NL" sz="1000" baseline="0" dirty="0"/>
              <a:t>‘Ik kijk de mensen in de ogen,…</a:t>
            </a:r>
            <a:br>
              <a:rPr lang="nl-NL" sz="1000" baseline="0" dirty="0"/>
            </a:br>
            <a:r>
              <a:rPr lang="nl-NL" sz="1000" baseline="0" dirty="0"/>
              <a:t>door de blik in hun ogen zie ik de ziel’</a:t>
            </a:r>
            <a:endParaRPr lang="nl-NL" sz="1000" baseline="0" dirty="0">
              <a:solidFill>
                <a:schemeClr val="bg1"/>
              </a:solidFill>
            </a:endParaRPr>
          </a:p>
        </p:txBody>
      </p:sp>
      <p:sp>
        <p:nvSpPr>
          <p:cNvPr id="11" name="Tekstvak 18"/>
          <p:cNvSpPr txBox="1">
            <a:spLocks noChangeArrowheads="1"/>
          </p:cNvSpPr>
          <p:nvPr/>
        </p:nvSpPr>
        <p:spPr bwMode="auto">
          <a:xfrm>
            <a:off x="4211638" y="3933825"/>
            <a:ext cx="1204912" cy="246063"/>
          </a:xfrm>
          <a:prstGeom prst="rect">
            <a:avLst/>
          </a:prstGeom>
          <a:noFill/>
          <a:ln w="9525">
            <a:noFill/>
            <a:miter lim="800000"/>
            <a:headEnd/>
            <a:tailEnd/>
          </a:ln>
        </p:spPr>
        <p:txBody>
          <a:bodyPr wrap="none">
            <a:spAutoFit/>
          </a:bodyPr>
          <a:lstStyle/>
          <a:p>
            <a:r>
              <a:rPr lang="nl-NL" sz="1000" baseline="0">
                <a:solidFill>
                  <a:schemeClr val="bg1"/>
                </a:solidFill>
              </a:rPr>
              <a:t>Arnold Schönberg</a:t>
            </a:r>
          </a:p>
        </p:txBody>
      </p:sp>
      <p:sp>
        <p:nvSpPr>
          <p:cNvPr id="14" name="Text Box 14"/>
          <p:cNvSpPr txBox="1">
            <a:spLocks noChangeArrowheads="1"/>
          </p:cNvSpPr>
          <p:nvPr/>
        </p:nvSpPr>
        <p:spPr bwMode="auto">
          <a:xfrm>
            <a:off x="165100" y="3140968"/>
            <a:ext cx="3627512" cy="646331"/>
          </a:xfrm>
          <a:prstGeom prst="rect">
            <a:avLst/>
          </a:prstGeom>
          <a:solidFill>
            <a:schemeClr val="accent6"/>
          </a:solidFill>
          <a:ln w="9525">
            <a:noFill/>
            <a:miter lim="800000"/>
            <a:headEnd/>
            <a:tailEnd/>
          </a:ln>
        </p:spPr>
        <p:txBody>
          <a:bodyPr wrap="square">
            <a:spAutoFit/>
          </a:bodyPr>
          <a:lstStyle/>
          <a:p>
            <a:r>
              <a:rPr lang="nl-NL" sz="1200" i="1" baseline="0" dirty="0" smtClean="0">
                <a:solidFill>
                  <a:schemeClr val="bg1"/>
                </a:solidFill>
              </a:rPr>
              <a:t>“De ochtend scheidt </a:t>
            </a:r>
            <a:r>
              <a:rPr lang="nl-NL" sz="1200" i="1" baseline="0" dirty="0" err="1" smtClean="0">
                <a:solidFill>
                  <a:schemeClr val="bg1"/>
                </a:solidFill>
              </a:rPr>
              <a:t>ons..steeds</a:t>
            </a:r>
            <a:r>
              <a:rPr lang="nl-NL" sz="1200" i="1" baseline="0" dirty="0" smtClean="0">
                <a:solidFill>
                  <a:schemeClr val="bg1"/>
                </a:solidFill>
              </a:rPr>
              <a:t> maar weer die </a:t>
            </a:r>
            <a:r>
              <a:rPr lang="nl-NL" sz="1200" i="1" baseline="0" dirty="0" err="1" smtClean="0">
                <a:solidFill>
                  <a:schemeClr val="bg1"/>
                </a:solidFill>
              </a:rPr>
              <a:t>ochtend..Zo</a:t>
            </a:r>
            <a:r>
              <a:rPr lang="nl-NL" sz="1200" i="1" baseline="0" dirty="0" smtClean="0">
                <a:solidFill>
                  <a:schemeClr val="bg1"/>
                </a:solidFill>
              </a:rPr>
              <a:t> bedrukt kus je mij ten afscheid.. Weer een dag van eindeloos wachten”</a:t>
            </a:r>
            <a:endParaRPr lang="nl-NL" sz="1200" i="1" baseline="0" dirty="0">
              <a:solidFill>
                <a:schemeClr val="bg1"/>
              </a:solidFill>
            </a:endParaRPr>
          </a:p>
        </p:txBody>
      </p:sp>
    </p:spTree>
    <p:extLst>
      <p:ext uri="{BB962C8B-B14F-4D97-AF65-F5344CB8AC3E}">
        <p14:creationId xmlns:p14="http://schemas.microsoft.com/office/powerpoint/2010/main" val="2386247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Onderhuids, de Schreeuw </a:t>
            </a:r>
            <a:r>
              <a:rPr lang="nl-NL" sz="1200" dirty="0" err="1">
                <a:solidFill>
                  <a:schemeClr val="accent6"/>
                </a:solidFill>
              </a:rPr>
              <a:t>blz</a:t>
            </a:r>
            <a:r>
              <a:rPr lang="nl-NL" sz="1200" dirty="0">
                <a:solidFill>
                  <a:schemeClr val="accent6"/>
                </a:solidFill>
              </a:rPr>
              <a:t> 40-41 </a:t>
            </a:r>
          </a:p>
        </p:txBody>
      </p:sp>
      <p:pic>
        <p:nvPicPr>
          <p:cNvPr id="3074" name="Picture 2" descr="http://oud.digischool.nl/ckv2/bevo/munch/munch.scre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2673" y="1124744"/>
            <a:ext cx="4333875" cy="5334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p:cNvSpPr txBox="1">
            <a:spLocks noChangeArrowheads="1"/>
          </p:cNvSpPr>
          <p:nvPr/>
        </p:nvSpPr>
        <p:spPr bwMode="auto">
          <a:xfrm>
            <a:off x="467544" y="4889085"/>
            <a:ext cx="3627512" cy="1569660"/>
          </a:xfrm>
          <a:prstGeom prst="rect">
            <a:avLst/>
          </a:prstGeom>
          <a:solidFill>
            <a:schemeClr val="accent6"/>
          </a:solidFill>
          <a:ln w="9525">
            <a:noFill/>
            <a:miter lim="800000"/>
            <a:headEnd/>
            <a:tailEnd/>
          </a:ln>
        </p:spPr>
        <p:txBody>
          <a:bodyPr wrap="square">
            <a:spAutoFit/>
          </a:bodyPr>
          <a:lstStyle/>
          <a:p>
            <a:r>
              <a:rPr lang="nl-NL" sz="1200" i="1" baseline="0" dirty="0" smtClean="0">
                <a:solidFill>
                  <a:schemeClr val="bg1"/>
                </a:solidFill>
              </a:rPr>
              <a:t>“Ik</a:t>
            </a:r>
            <a:r>
              <a:rPr lang="nl-NL" sz="1200" i="1" dirty="0" smtClean="0">
                <a:solidFill>
                  <a:schemeClr val="bg1"/>
                </a:solidFill>
              </a:rPr>
              <a:t> liep met twee vrienden over een weg. De zon ging onder. Ik voelde een zweem van melancholie. Opeens werd de hemel bloedrood. Ik bleef staan en leunde tegen het hek, doodmoe, en ik keek naar de vlammende wolken die als bloed en zwaard boven de blauwzwarte fjord en stad hingen. Mijn vrienden liepen door. Ik stond daar te beven van angst. En ik voelde een harde eindeloze schreeuw die de natuur doorstak.</a:t>
            </a:r>
            <a:r>
              <a:rPr lang="nl-NL" sz="1200" i="1" baseline="0" dirty="0" smtClean="0">
                <a:solidFill>
                  <a:schemeClr val="bg1"/>
                </a:solidFill>
              </a:rPr>
              <a:t>”</a:t>
            </a:r>
            <a:endParaRPr lang="nl-NL" sz="1200" i="1" baseline="0" dirty="0">
              <a:solidFill>
                <a:schemeClr val="bg1"/>
              </a:solidFill>
            </a:endParaRPr>
          </a:p>
        </p:txBody>
      </p:sp>
      <p:sp>
        <p:nvSpPr>
          <p:cNvPr id="4" name="Tekstvak 3"/>
          <p:cNvSpPr txBox="1"/>
          <p:nvPr/>
        </p:nvSpPr>
        <p:spPr>
          <a:xfrm>
            <a:off x="2555776" y="1124744"/>
            <a:ext cx="1728192" cy="461665"/>
          </a:xfrm>
          <a:prstGeom prst="rect">
            <a:avLst/>
          </a:prstGeom>
          <a:noFill/>
        </p:spPr>
        <p:txBody>
          <a:bodyPr wrap="square" rtlCol="0">
            <a:spAutoFit/>
          </a:bodyPr>
          <a:lstStyle/>
          <a:p>
            <a:pPr algn="r"/>
            <a:r>
              <a:rPr lang="nl-NL" sz="1200" dirty="0" smtClean="0"/>
              <a:t>Edvard </a:t>
            </a:r>
            <a:r>
              <a:rPr lang="nl-NL" sz="1200" dirty="0" err="1" smtClean="0"/>
              <a:t>Much</a:t>
            </a:r>
            <a:endParaRPr lang="nl-NL" sz="1200" dirty="0" smtClean="0"/>
          </a:p>
          <a:p>
            <a:pPr algn="r"/>
            <a:r>
              <a:rPr lang="nl-NL" sz="1200" dirty="0" smtClean="0"/>
              <a:t>De schreeuw 1885</a:t>
            </a:r>
            <a:endParaRPr lang="nl-NL" sz="1200" dirty="0"/>
          </a:p>
        </p:txBody>
      </p:sp>
    </p:spTree>
    <p:extLst>
      <p:ext uri="{BB962C8B-B14F-4D97-AF65-F5344CB8AC3E}">
        <p14:creationId xmlns:p14="http://schemas.microsoft.com/office/powerpoint/2010/main" val="219419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dirty="0"/>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Abstractie</a:t>
            </a:r>
            <a:r>
              <a:rPr lang="nl-NL" sz="1200" dirty="0" smtClean="0">
                <a:solidFill>
                  <a:schemeClr val="accent6"/>
                </a:solidFill>
              </a:rPr>
              <a:t> </a:t>
            </a:r>
            <a:r>
              <a:rPr lang="nl-NL" sz="1200" dirty="0" err="1" smtClean="0">
                <a:solidFill>
                  <a:schemeClr val="accent6"/>
                </a:solidFill>
              </a:rPr>
              <a:t>blz</a:t>
            </a:r>
            <a:r>
              <a:rPr lang="nl-NL" sz="1200" dirty="0" smtClean="0">
                <a:solidFill>
                  <a:schemeClr val="accent6"/>
                </a:solidFill>
              </a:rPr>
              <a:t> 42-43</a:t>
            </a:r>
            <a:endParaRPr lang="nl-NL" sz="2800" dirty="0">
              <a:solidFill>
                <a:schemeClr val="accent6"/>
              </a:solidFill>
            </a:endParaRPr>
          </a:p>
        </p:txBody>
      </p:sp>
      <p:sp>
        <p:nvSpPr>
          <p:cNvPr id="4" name="Text Box 7"/>
          <p:cNvSpPr txBox="1">
            <a:spLocks noChangeArrowheads="1"/>
          </p:cNvSpPr>
          <p:nvPr/>
        </p:nvSpPr>
        <p:spPr bwMode="auto">
          <a:xfrm>
            <a:off x="179388" y="549275"/>
            <a:ext cx="4824660" cy="2769989"/>
          </a:xfrm>
          <a:prstGeom prst="rect">
            <a:avLst/>
          </a:prstGeom>
          <a:noFill/>
          <a:ln w="9525">
            <a:noFill/>
            <a:miter lim="800000"/>
            <a:headEnd/>
            <a:tailEnd/>
          </a:ln>
        </p:spPr>
        <p:txBody>
          <a:bodyPr wrap="square">
            <a:spAutoFit/>
          </a:bodyPr>
          <a:lstStyle/>
          <a:p>
            <a:r>
              <a:rPr lang="nl-NL" sz="2400" baseline="0" dirty="0" smtClean="0">
                <a:solidFill>
                  <a:srgbClr val="CC00CC"/>
                </a:solidFill>
              </a:rPr>
              <a:t> </a:t>
            </a:r>
            <a:endParaRPr lang="nl-NL" sz="2400" baseline="0" dirty="0">
              <a:solidFill>
                <a:srgbClr val="CC00CC"/>
              </a:solidFill>
            </a:endParaRPr>
          </a:p>
          <a:p>
            <a:r>
              <a:rPr lang="nl-NL" sz="1400" b="1" baseline="0" dirty="0" err="1"/>
              <a:t>Schönberg</a:t>
            </a:r>
            <a:r>
              <a:rPr lang="nl-NL" sz="1400" baseline="0" dirty="0"/>
              <a:t>. </a:t>
            </a:r>
            <a:endParaRPr lang="nl-NL" sz="1400" baseline="0" dirty="0" smtClean="0"/>
          </a:p>
          <a:p>
            <a:r>
              <a:rPr lang="nl-NL" sz="1400" i="1" baseline="0" dirty="0" smtClean="0"/>
              <a:t>‘</a:t>
            </a:r>
            <a:r>
              <a:rPr lang="nl-NL" sz="1400" i="1" baseline="0" dirty="0"/>
              <a:t>Kunst behoort tot het onderbewuste, het instinctieve’.</a:t>
            </a:r>
            <a:r>
              <a:rPr lang="nl-NL" sz="1400" baseline="0" dirty="0"/>
              <a:t> </a:t>
            </a:r>
          </a:p>
          <a:p>
            <a:endParaRPr lang="nl-NL" sz="1400" baseline="0" dirty="0" smtClean="0"/>
          </a:p>
          <a:p>
            <a:r>
              <a:rPr lang="nl-NL" sz="1400" baseline="0" dirty="0" smtClean="0"/>
              <a:t>Hij </a:t>
            </a:r>
            <a:r>
              <a:rPr lang="nl-NL" sz="1400" baseline="0" dirty="0"/>
              <a:t>breekt met de regels van de klassieke </a:t>
            </a:r>
            <a:r>
              <a:rPr lang="nl-NL" sz="1400" baseline="0" dirty="0">
                <a:solidFill>
                  <a:srgbClr val="009900"/>
                </a:solidFill>
              </a:rPr>
              <a:t>harmonieleer .</a:t>
            </a:r>
          </a:p>
          <a:p>
            <a:r>
              <a:rPr lang="nl-NL" sz="1400" baseline="0" dirty="0">
                <a:solidFill>
                  <a:srgbClr val="009900"/>
                </a:solidFill>
              </a:rPr>
              <a:t>atonale </a:t>
            </a:r>
            <a:r>
              <a:rPr lang="nl-NL" sz="1400" baseline="0" dirty="0"/>
              <a:t>muziek </a:t>
            </a:r>
          </a:p>
          <a:p>
            <a:r>
              <a:rPr lang="nl-NL" sz="1400" baseline="0" dirty="0">
                <a:solidFill>
                  <a:srgbClr val="009900"/>
                </a:solidFill>
              </a:rPr>
              <a:t>twaalftoonsysteem</a:t>
            </a:r>
            <a:r>
              <a:rPr lang="nl-NL" sz="1400" baseline="0" dirty="0"/>
              <a:t>. (</a:t>
            </a:r>
            <a:r>
              <a:rPr lang="nl-NL" sz="1400" baseline="0" dirty="0" err="1"/>
              <a:t>Walzer</a:t>
            </a:r>
            <a:r>
              <a:rPr lang="nl-NL" sz="1400" baseline="0" dirty="0"/>
              <a:t>, 1923) </a:t>
            </a:r>
            <a:br>
              <a:rPr lang="nl-NL" sz="1400" baseline="0" dirty="0"/>
            </a:br>
            <a:r>
              <a:rPr lang="nl-NL" sz="1400" baseline="0" dirty="0"/>
              <a:t>De componist bepaalt zelf hoe hij de twaalf tonen rangschikt en elke toon mag pas weer gebruikt worden als de hele reeks is afgewerkt.</a:t>
            </a:r>
            <a:br>
              <a:rPr lang="nl-NL" sz="1400" baseline="0" dirty="0"/>
            </a:br>
            <a:endParaRPr lang="nl-NL" sz="2400" baseline="0" dirty="0"/>
          </a:p>
        </p:txBody>
      </p:sp>
      <p:sp>
        <p:nvSpPr>
          <p:cNvPr id="5" name="Text Box 11"/>
          <p:cNvSpPr txBox="1">
            <a:spLocks noChangeArrowheads="1"/>
          </p:cNvSpPr>
          <p:nvPr/>
        </p:nvSpPr>
        <p:spPr bwMode="auto">
          <a:xfrm>
            <a:off x="6354857" y="5949280"/>
            <a:ext cx="2591792" cy="830997"/>
          </a:xfrm>
          <a:prstGeom prst="rect">
            <a:avLst/>
          </a:prstGeom>
          <a:solidFill>
            <a:schemeClr val="accent6"/>
          </a:solidFill>
          <a:ln w="9525">
            <a:noFill/>
            <a:miter lim="800000"/>
            <a:headEnd/>
            <a:tailEnd/>
          </a:ln>
        </p:spPr>
        <p:txBody>
          <a:bodyPr wrap="square">
            <a:spAutoFit/>
          </a:bodyPr>
          <a:lstStyle/>
          <a:p>
            <a:r>
              <a:rPr lang="nl-NL" sz="1200" baseline="0" dirty="0" err="1">
                <a:solidFill>
                  <a:schemeClr val="bg1"/>
                </a:solidFill>
              </a:rPr>
              <a:t>Schönberg</a:t>
            </a:r>
            <a:r>
              <a:rPr lang="nl-NL" sz="1200" baseline="0" dirty="0">
                <a:solidFill>
                  <a:schemeClr val="bg1"/>
                </a:solidFill>
              </a:rPr>
              <a:t>: Het object van de schilderkunst  zal niet langer toebehoren aan het reproducerende oog.</a:t>
            </a:r>
          </a:p>
        </p:txBody>
      </p:sp>
      <p:pic>
        <p:nvPicPr>
          <p:cNvPr id="6" name="Picture 15" descr="http://2.bp.blogspot.com/_SsmBfJaEQW0/S2ACSCQvhTI/AAAAAAAAAR4/oOfLtCVHSM8/s320/Wassily+kandinsky+Impressie+III.jpg"/>
          <p:cNvPicPr>
            <a:picLocks noChangeAspect="1" noChangeArrowheads="1"/>
          </p:cNvPicPr>
          <p:nvPr/>
        </p:nvPicPr>
        <p:blipFill>
          <a:blip r:embed="rId2"/>
          <a:srcRect/>
          <a:stretch>
            <a:fillRect/>
          </a:stretch>
        </p:blipFill>
        <p:spPr bwMode="auto">
          <a:xfrm>
            <a:off x="4903788" y="2636912"/>
            <a:ext cx="4125912" cy="3186113"/>
          </a:xfrm>
          <a:prstGeom prst="rect">
            <a:avLst/>
          </a:prstGeom>
          <a:noFill/>
          <a:ln w="9525">
            <a:noFill/>
            <a:miter lim="800000"/>
            <a:headEnd/>
            <a:tailEnd/>
          </a:ln>
        </p:spPr>
      </p:pic>
      <p:pic>
        <p:nvPicPr>
          <p:cNvPr id="7" name="Picture 17" descr="http://www.aboutvienna.org/images/klein/schoenberg4.jpg"/>
          <p:cNvPicPr>
            <a:picLocks noChangeAspect="1" noChangeArrowheads="1"/>
          </p:cNvPicPr>
          <p:nvPr/>
        </p:nvPicPr>
        <p:blipFill>
          <a:blip r:embed="rId3"/>
          <a:srcRect/>
          <a:stretch>
            <a:fillRect/>
          </a:stretch>
        </p:blipFill>
        <p:spPr bwMode="auto">
          <a:xfrm>
            <a:off x="5240432" y="1164431"/>
            <a:ext cx="1114425" cy="1323975"/>
          </a:xfrm>
          <a:prstGeom prst="rect">
            <a:avLst/>
          </a:prstGeom>
          <a:noFill/>
          <a:ln w="9525">
            <a:noFill/>
            <a:miter lim="800000"/>
            <a:headEnd/>
            <a:tailEnd/>
          </a:ln>
        </p:spPr>
      </p:pic>
      <p:sp>
        <p:nvSpPr>
          <p:cNvPr id="8" name="Tekstvak 16"/>
          <p:cNvSpPr txBox="1">
            <a:spLocks noChangeArrowheads="1"/>
          </p:cNvSpPr>
          <p:nvPr/>
        </p:nvSpPr>
        <p:spPr bwMode="auto">
          <a:xfrm>
            <a:off x="179388" y="2887945"/>
            <a:ext cx="4537075" cy="1815882"/>
          </a:xfrm>
          <a:prstGeom prst="rect">
            <a:avLst/>
          </a:prstGeom>
          <a:noFill/>
          <a:ln w="9525">
            <a:noFill/>
            <a:miter lim="800000"/>
            <a:headEnd/>
            <a:tailEnd/>
          </a:ln>
        </p:spPr>
        <p:txBody>
          <a:bodyPr>
            <a:spAutoFit/>
          </a:bodyPr>
          <a:lstStyle/>
          <a:p>
            <a:r>
              <a:rPr lang="nl-NL" sz="1400" b="1" baseline="0" dirty="0"/>
              <a:t>Kleur als klank: </a:t>
            </a:r>
          </a:p>
          <a:p>
            <a:r>
              <a:rPr lang="nl-NL" sz="1400" baseline="0" dirty="0"/>
              <a:t>In 1911 woont </a:t>
            </a:r>
            <a:r>
              <a:rPr lang="nl-NL" sz="1400" b="1" baseline="0" dirty="0" err="1"/>
              <a:t>Vassily</a:t>
            </a:r>
            <a:r>
              <a:rPr lang="nl-NL" sz="1400" b="1" baseline="0" dirty="0"/>
              <a:t> </a:t>
            </a:r>
            <a:r>
              <a:rPr lang="nl-NL" sz="1400" b="1" baseline="0" dirty="0" err="1"/>
              <a:t>Kandinsky</a:t>
            </a:r>
            <a:r>
              <a:rPr lang="nl-NL" sz="1400" baseline="0" dirty="0">
                <a:solidFill>
                  <a:schemeClr val="tx2"/>
                </a:solidFill>
              </a:rPr>
              <a:t> </a:t>
            </a:r>
            <a:r>
              <a:rPr lang="nl-NL" sz="1400" baseline="0" dirty="0"/>
              <a:t>een voorstelling van </a:t>
            </a:r>
            <a:r>
              <a:rPr lang="nl-NL" sz="1400" baseline="0" dirty="0" err="1"/>
              <a:t>Schönberg</a:t>
            </a:r>
            <a:r>
              <a:rPr lang="nl-NL" sz="1400" baseline="0" dirty="0"/>
              <a:t> bij en hoort een geestverwant. </a:t>
            </a:r>
          </a:p>
          <a:p>
            <a:endParaRPr lang="nl-NL" sz="1400" baseline="0" dirty="0" smtClean="0"/>
          </a:p>
          <a:p>
            <a:r>
              <a:rPr lang="nl-NL" sz="1400" i="1" baseline="0" dirty="0" smtClean="0"/>
              <a:t>’Geel </a:t>
            </a:r>
            <a:r>
              <a:rPr lang="nl-NL" sz="1400" i="1" baseline="0" dirty="0"/>
              <a:t>klinkt als een schelle trompet’. </a:t>
            </a:r>
          </a:p>
          <a:p>
            <a:endParaRPr lang="nl-NL" sz="1400" baseline="0" dirty="0"/>
          </a:p>
          <a:p>
            <a:r>
              <a:rPr lang="nl-NL" sz="1400" baseline="0" dirty="0" err="1"/>
              <a:t>Kandinsky</a:t>
            </a:r>
            <a:r>
              <a:rPr lang="nl-NL" sz="1400" baseline="0" dirty="0"/>
              <a:t> en </a:t>
            </a:r>
            <a:r>
              <a:rPr lang="nl-NL" sz="1400" baseline="0" dirty="0" err="1"/>
              <a:t>Schönberg</a:t>
            </a:r>
            <a:r>
              <a:rPr lang="nl-NL" sz="1400" baseline="0" dirty="0"/>
              <a:t> onderstrepen de noodzaak van abstracte kunst om het innerlijke weer te geven.</a:t>
            </a:r>
          </a:p>
        </p:txBody>
      </p:sp>
      <p:pic>
        <p:nvPicPr>
          <p:cNvPr id="9" name="Picture 19" descr="http://upload.wikimedia.org/wikipedia/commons/thumb/4/46/Schoenberg_op11_no1_excerpt.png/300px-Schoenberg_op11_no1_excerpt.png"/>
          <p:cNvPicPr>
            <a:picLocks noChangeAspect="1" noChangeArrowheads="1"/>
          </p:cNvPicPr>
          <p:nvPr/>
        </p:nvPicPr>
        <p:blipFill>
          <a:blip r:embed="rId4"/>
          <a:srcRect/>
          <a:stretch>
            <a:fillRect/>
          </a:stretch>
        </p:blipFill>
        <p:spPr bwMode="auto">
          <a:xfrm>
            <a:off x="6511925" y="1498600"/>
            <a:ext cx="2517775" cy="863600"/>
          </a:xfrm>
          <a:prstGeom prst="rect">
            <a:avLst/>
          </a:prstGeom>
          <a:noFill/>
          <a:ln w="9525">
            <a:noFill/>
            <a:miter lim="800000"/>
            <a:headEnd/>
            <a:tailEnd/>
          </a:ln>
        </p:spPr>
      </p:pic>
      <p:sp>
        <p:nvSpPr>
          <p:cNvPr id="10" name="Tekstvak 9">
            <a:hlinkClick r:id="rId5"/>
          </p:cNvPr>
          <p:cNvSpPr txBox="1"/>
          <p:nvPr/>
        </p:nvSpPr>
        <p:spPr>
          <a:xfrm>
            <a:off x="6588224" y="1164431"/>
            <a:ext cx="1728192" cy="276999"/>
          </a:xfrm>
          <a:prstGeom prst="rect">
            <a:avLst/>
          </a:prstGeom>
          <a:noFill/>
        </p:spPr>
        <p:txBody>
          <a:bodyPr wrap="square" rtlCol="0">
            <a:spAutoFit/>
          </a:bodyPr>
          <a:lstStyle/>
          <a:p>
            <a:r>
              <a:rPr lang="nl-NL" sz="1200" dirty="0" err="1" smtClean="0"/>
              <a:t>Walzer</a:t>
            </a:r>
            <a:r>
              <a:rPr lang="nl-NL" sz="1200" dirty="0" smtClean="0"/>
              <a:t> fragment</a:t>
            </a:r>
            <a:endParaRPr lang="nl-NL" sz="1200" dirty="0"/>
          </a:p>
        </p:txBody>
      </p:sp>
      <p:pic>
        <p:nvPicPr>
          <p:cNvPr id="4098" name="Picture 2" descr="http://i.telegraph.co.uk/multimedia/archive/01063/health-graphics-20_1063206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715917"/>
            <a:ext cx="2857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3235408" y="6372621"/>
            <a:ext cx="1728192" cy="400110"/>
          </a:xfrm>
          <a:prstGeom prst="rect">
            <a:avLst/>
          </a:prstGeom>
          <a:noFill/>
        </p:spPr>
        <p:txBody>
          <a:bodyPr wrap="square" rtlCol="0">
            <a:spAutoFit/>
          </a:bodyPr>
          <a:lstStyle/>
          <a:p>
            <a:r>
              <a:rPr lang="nl-NL" sz="1000" dirty="0" smtClean="0"/>
              <a:t>Studie voor improvisatie no. 2</a:t>
            </a:r>
          </a:p>
          <a:p>
            <a:r>
              <a:rPr lang="nl-NL" sz="1000" dirty="0" smtClean="0"/>
              <a:t>Treurmars 1909</a:t>
            </a:r>
            <a:endParaRPr lang="nl-NL" sz="1000" dirty="0"/>
          </a:p>
        </p:txBody>
      </p:sp>
      <p:sp>
        <p:nvSpPr>
          <p:cNvPr id="12" name="Tekstvak 11"/>
          <p:cNvSpPr txBox="1"/>
          <p:nvPr/>
        </p:nvSpPr>
        <p:spPr>
          <a:xfrm>
            <a:off x="3507023" y="5269027"/>
            <a:ext cx="1368152" cy="553998"/>
          </a:xfrm>
          <a:prstGeom prst="rect">
            <a:avLst/>
          </a:prstGeom>
          <a:noFill/>
        </p:spPr>
        <p:txBody>
          <a:bodyPr wrap="square" rtlCol="0">
            <a:spAutoFit/>
          </a:bodyPr>
          <a:lstStyle/>
          <a:p>
            <a:pPr algn="r"/>
            <a:r>
              <a:rPr lang="nl-NL" sz="1000" dirty="0" smtClean="0"/>
              <a:t>Impressie no III concert</a:t>
            </a:r>
          </a:p>
          <a:p>
            <a:pPr algn="r"/>
            <a:r>
              <a:rPr lang="nl-NL" sz="1000" dirty="0" smtClean="0"/>
              <a:t>1911</a:t>
            </a:r>
            <a:endParaRPr lang="nl-NL" sz="1000" dirty="0"/>
          </a:p>
        </p:txBody>
      </p:sp>
    </p:spTree>
    <p:extLst>
      <p:ext uri="{BB962C8B-B14F-4D97-AF65-F5344CB8AC3E}">
        <p14:creationId xmlns:p14="http://schemas.microsoft.com/office/powerpoint/2010/main" val="238856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Abstractie </a:t>
            </a:r>
            <a:r>
              <a:rPr lang="nl-NL" sz="1200" dirty="0" err="1" smtClean="0">
                <a:solidFill>
                  <a:schemeClr val="accent6"/>
                </a:solidFill>
              </a:rPr>
              <a:t>blz</a:t>
            </a:r>
            <a:r>
              <a:rPr lang="nl-NL" sz="1200" dirty="0" smtClean="0">
                <a:solidFill>
                  <a:schemeClr val="accent6"/>
                </a:solidFill>
              </a:rPr>
              <a:t> 42-43</a:t>
            </a:r>
            <a:r>
              <a:rPr lang="nl-NL" sz="2800" dirty="0" smtClean="0">
                <a:solidFill>
                  <a:schemeClr val="accent6"/>
                </a:solidFill>
              </a:rPr>
              <a:t> </a:t>
            </a:r>
            <a:endParaRPr lang="nl-NL" sz="2800" dirty="0">
              <a:solidFill>
                <a:schemeClr val="accent6"/>
              </a:solidFill>
            </a:endParaRPr>
          </a:p>
        </p:txBody>
      </p:sp>
      <p:pic>
        <p:nvPicPr>
          <p:cNvPr id="4" name="Picture 4" descr="Kandinsky_Lyrisch1911"/>
          <p:cNvPicPr>
            <a:picLocks noChangeAspect="1" noChangeArrowheads="1"/>
          </p:cNvPicPr>
          <p:nvPr/>
        </p:nvPicPr>
        <p:blipFill>
          <a:blip r:embed="rId2"/>
          <a:srcRect/>
          <a:stretch>
            <a:fillRect/>
          </a:stretch>
        </p:blipFill>
        <p:spPr bwMode="auto">
          <a:xfrm>
            <a:off x="179388" y="2824163"/>
            <a:ext cx="5113337" cy="3700462"/>
          </a:xfrm>
          <a:prstGeom prst="rect">
            <a:avLst/>
          </a:prstGeom>
          <a:noFill/>
          <a:ln w="9525">
            <a:noFill/>
            <a:miter lim="800000"/>
            <a:headEnd/>
            <a:tailEnd/>
          </a:ln>
        </p:spPr>
      </p:pic>
      <p:sp>
        <p:nvSpPr>
          <p:cNvPr id="5" name="Text Box 5"/>
          <p:cNvSpPr txBox="1">
            <a:spLocks noChangeArrowheads="1"/>
          </p:cNvSpPr>
          <p:nvPr/>
        </p:nvSpPr>
        <p:spPr bwMode="auto">
          <a:xfrm>
            <a:off x="1908175" y="6237288"/>
            <a:ext cx="1601788" cy="246062"/>
          </a:xfrm>
          <a:prstGeom prst="rect">
            <a:avLst/>
          </a:prstGeom>
          <a:noFill/>
          <a:ln w="9525">
            <a:noFill/>
            <a:miter lim="800000"/>
            <a:headEnd/>
            <a:tailEnd/>
          </a:ln>
        </p:spPr>
        <p:txBody>
          <a:bodyPr wrap="none">
            <a:spAutoFit/>
          </a:bodyPr>
          <a:lstStyle/>
          <a:p>
            <a:r>
              <a:rPr lang="nl-NL" sz="1000" baseline="0">
                <a:latin typeface="Arial" charset="0"/>
              </a:rPr>
              <a:t>Kandinsky:  Lyrisch 1911</a:t>
            </a:r>
          </a:p>
        </p:txBody>
      </p:sp>
      <p:sp>
        <p:nvSpPr>
          <p:cNvPr id="6" name="Text Box 12"/>
          <p:cNvSpPr txBox="1">
            <a:spLocks noChangeArrowheads="1"/>
          </p:cNvSpPr>
          <p:nvPr/>
        </p:nvSpPr>
        <p:spPr bwMode="auto">
          <a:xfrm>
            <a:off x="147638" y="1042988"/>
            <a:ext cx="6724650" cy="954107"/>
          </a:xfrm>
          <a:prstGeom prst="rect">
            <a:avLst/>
          </a:prstGeom>
          <a:noFill/>
          <a:ln w="9525">
            <a:noFill/>
            <a:miter lim="800000"/>
            <a:headEnd/>
            <a:tailEnd/>
          </a:ln>
        </p:spPr>
        <p:txBody>
          <a:bodyPr>
            <a:spAutoFit/>
          </a:bodyPr>
          <a:lstStyle/>
          <a:p>
            <a:r>
              <a:rPr lang="nl-NL" sz="1400" b="1" baseline="0" dirty="0" err="1" smtClean="0"/>
              <a:t>Kandinsky</a:t>
            </a:r>
            <a:r>
              <a:rPr lang="nl-NL" sz="1400" baseline="0" dirty="0" smtClean="0"/>
              <a:t> 1911</a:t>
            </a:r>
          </a:p>
          <a:p>
            <a:r>
              <a:rPr lang="nl-NL" sz="1400" baseline="0" dirty="0" smtClean="0"/>
              <a:t> </a:t>
            </a:r>
            <a:r>
              <a:rPr lang="nl-NL" sz="1400" baseline="0" dirty="0"/>
              <a:t>‘</a:t>
            </a:r>
            <a:r>
              <a:rPr lang="nl-NL" sz="1400" b="1" i="1" baseline="0" dirty="0" err="1"/>
              <a:t>Über</a:t>
            </a:r>
            <a:r>
              <a:rPr lang="nl-NL" sz="1400" b="1" i="1" baseline="0" dirty="0"/>
              <a:t> das </a:t>
            </a:r>
            <a:r>
              <a:rPr lang="nl-NL" sz="1400" b="1" i="1" baseline="0" dirty="0" err="1"/>
              <a:t>Geistige</a:t>
            </a:r>
            <a:r>
              <a:rPr lang="nl-NL" sz="1400" b="1" i="1" baseline="0" dirty="0"/>
              <a:t> in der Kunst’</a:t>
            </a:r>
            <a:r>
              <a:rPr lang="nl-NL" sz="1400" baseline="0" dirty="0"/>
              <a:t>. </a:t>
            </a:r>
          </a:p>
          <a:p>
            <a:r>
              <a:rPr lang="nl-NL" sz="1400" baseline="0" dirty="0"/>
              <a:t>Franz Marc en </a:t>
            </a:r>
            <a:r>
              <a:rPr lang="nl-NL" sz="1400" baseline="0" dirty="0" err="1"/>
              <a:t>Kandinsky</a:t>
            </a:r>
            <a:r>
              <a:rPr lang="nl-NL" sz="1400" baseline="0" dirty="0"/>
              <a:t> richten in 1912 ‘Der </a:t>
            </a:r>
            <a:r>
              <a:rPr lang="nl-NL" sz="1400" baseline="0" dirty="0" err="1"/>
              <a:t>Blaue</a:t>
            </a:r>
            <a:r>
              <a:rPr lang="nl-NL" sz="1400" baseline="0" dirty="0"/>
              <a:t> </a:t>
            </a:r>
            <a:r>
              <a:rPr lang="nl-NL" sz="1400" baseline="0" dirty="0" err="1"/>
              <a:t>Reiter</a:t>
            </a:r>
            <a:r>
              <a:rPr lang="nl-NL" sz="1400" baseline="0" dirty="0"/>
              <a:t>’ op, een kunstenaarsgroep met o.a. ook Paul </a:t>
            </a:r>
            <a:r>
              <a:rPr lang="nl-NL" sz="1400" baseline="0" dirty="0" err="1"/>
              <a:t>Klee</a:t>
            </a:r>
            <a:r>
              <a:rPr lang="nl-NL" sz="1400" baseline="0" dirty="0"/>
              <a:t>. </a:t>
            </a:r>
          </a:p>
        </p:txBody>
      </p:sp>
      <p:pic>
        <p:nvPicPr>
          <p:cNvPr id="7" name="Picture 2" descr="http://www.allpaintings.org/d/137211-2/Paul+Klee+-+Hammamet+with+Mosque.jpg"/>
          <p:cNvPicPr>
            <a:picLocks noChangeAspect="1" noChangeArrowheads="1"/>
          </p:cNvPicPr>
          <p:nvPr/>
        </p:nvPicPr>
        <p:blipFill>
          <a:blip r:embed="rId3"/>
          <a:srcRect/>
          <a:stretch>
            <a:fillRect/>
          </a:stretch>
        </p:blipFill>
        <p:spPr bwMode="auto">
          <a:xfrm>
            <a:off x="5511800" y="2852738"/>
            <a:ext cx="3513138" cy="3706812"/>
          </a:xfrm>
          <a:prstGeom prst="rect">
            <a:avLst/>
          </a:prstGeom>
          <a:noFill/>
          <a:ln w="9525">
            <a:noFill/>
            <a:miter lim="800000"/>
            <a:headEnd/>
            <a:tailEnd/>
          </a:ln>
        </p:spPr>
      </p:pic>
      <p:sp>
        <p:nvSpPr>
          <p:cNvPr id="8" name="Text Box 5"/>
          <p:cNvSpPr txBox="1">
            <a:spLocks noChangeArrowheads="1"/>
          </p:cNvSpPr>
          <p:nvPr/>
        </p:nvSpPr>
        <p:spPr bwMode="auto">
          <a:xfrm>
            <a:off x="7812360" y="2824163"/>
            <a:ext cx="1333500" cy="246063"/>
          </a:xfrm>
          <a:prstGeom prst="rect">
            <a:avLst/>
          </a:prstGeom>
          <a:noFill/>
          <a:ln w="9525">
            <a:noFill/>
            <a:miter lim="800000"/>
            <a:headEnd/>
            <a:tailEnd/>
          </a:ln>
        </p:spPr>
        <p:txBody>
          <a:bodyPr wrap="none">
            <a:spAutoFit/>
          </a:bodyPr>
          <a:lstStyle/>
          <a:p>
            <a:r>
              <a:rPr lang="nl-NL" sz="1000" baseline="0" dirty="0">
                <a:latin typeface="Arial" charset="0"/>
              </a:rPr>
              <a:t>Paul </a:t>
            </a:r>
            <a:r>
              <a:rPr lang="nl-NL" sz="1000" baseline="0" dirty="0" err="1">
                <a:latin typeface="Arial" charset="0"/>
              </a:rPr>
              <a:t>Klee</a:t>
            </a:r>
            <a:r>
              <a:rPr lang="nl-NL" sz="1000" baseline="0" dirty="0">
                <a:latin typeface="Arial" charset="0"/>
              </a:rPr>
              <a:t>:‘Moskee’’ </a:t>
            </a:r>
          </a:p>
        </p:txBody>
      </p:sp>
      <p:pic>
        <p:nvPicPr>
          <p:cNvPr id="9" name="Picture 4" descr="http://www.kettererkunst.de/kunst/pic570/359/410903445.jpg"/>
          <p:cNvPicPr>
            <a:picLocks noChangeAspect="1" noChangeArrowheads="1"/>
          </p:cNvPicPr>
          <p:nvPr/>
        </p:nvPicPr>
        <p:blipFill>
          <a:blip r:embed="rId4"/>
          <a:srcRect/>
          <a:stretch>
            <a:fillRect/>
          </a:stretch>
        </p:blipFill>
        <p:spPr bwMode="auto">
          <a:xfrm>
            <a:off x="6948488" y="260350"/>
            <a:ext cx="1800225" cy="2457450"/>
          </a:xfrm>
          <a:prstGeom prst="rect">
            <a:avLst/>
          </a:prstGeom>
          <a:noFill/>
          <a:ln w="9525">
            <a:noFill/>
            <a:miter lim="800000"/>
            <a:headEnd/>
            <a:tailEnd/>
          </a:ln>
        </p:spPr>
      </p:pic>
      <p:sp>
        <p:nvSpPr>
          <p:cNvPr id="10" name="Text Box 11"/>
          <p:cNvSpPr txBox="1">
            <a:spLocks noChangeArrowheads="1"/>
          </p:cNvSpPr>
          <p:nvPr/>
        </p:nvSpPr>
        <p:spPr bwMode="auto">
          <a:xfrm>
            <a:off x="6547285" y="5944820"/>
            <a:ext cx="2591792" cy="830997"/>
          </a:xfrm>
          <a:prstGeom prst="rect">
            <a:avLst/>
          </a:prstGeom>
          <a:solidFill>
            <a:schemeClr val="accent6"/>
          </a:solidFill>
          <a:ln w="9525">
            <a:noFill/>
            <a:miter lim="800000"/>
            <a:headEnd/>
            <a:tailEnd/>
          </a:ln>
        </p:spPr>
        <p:txBody>
          <a:bodyPr wrap="square">
            <a:spAutoFit/>
          </a:bodyPr>
          <a:lstStyle/>
          <a:p>
            <a:r>
              <a:rPr lang="nl-NL" sz="1200" baseline="0" dirty="0" smtClean="0">
                <a:solidFill>
                  <a:schemeClr val="bg1"/>
                </a:solidFill>
              </a:rPr>
              <a:t>Paul </a:t>
            </a:r>
            <a:r>
              <a:rPr lang="nl-NL" sz="1200" baseline="0" dirty="0" err="1" smtClean="0">
                <a:solidFill>
                  <a:schemeClr val="bg1"/>
                </a:solidFill>
              </a:rPr>
              <a:t>Klee</a:t>
            </a:r>
            <a:r>
              <a:rPr lang="nl-NL" sz="1200" baseline="0" dirty="0" smtClean="0">
                <a:solidFill>
                  <a:schemeClr val="bg1"/>
                </a:solidFill>
              </a:rPr>
              <a:t> over zijn reis in Tunesië;</a:t>
            </a:r>
            <a:endParaRPr lang="nl-NL" sz="1200" dirty="0">
              <a:solidFill>
                <a:schemeClr val="bg1"/>
              </a:solidFill>
            </a:endParaRPr>
          </a:p>
          <a:p>
            <a:r>
              <a:rPr lang="nl-NL" sz="1200" i="1" dirty="0" smtClean="0">
                <a:solidFill>
                  <a:schemeClr val="bg1"/>
                </a:solidFill>
              </a:rPr>
              <a:t>“tot werkelijkheid geworden sprookje. Materie en droom tegelijk en als derde volledig passend daarin mijn IK.”</a:t>
            </a:r>
            <a:endParaRPr lang="nl-NL" sz="1200" i="1" baseline="0" dirty="0" smtClean="0">
              <a:solidFill>
                <a:schemeClr val="bg1"/>
              </a:solidFill>
            </a:endParaRPr>
          </a:p>
        </p:txBody>
      </p:sp>
    </p:spTree>
    <p:extLst>
      <p:ext uri="{BB962C8B-B14F-4D97-AF65-F5344CB8AC3E}">
        <p14:creationId xmlns:p14="http://schemas.microsoft.com/office/powerpoint/2010/main" val="218375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Primitief </a:t>
            </a:r>
            <a:r>
              <a:rPr lang="nl-NL" sz="1200" dirty="0" err="1" smtClean="0">
                <a:solidFill>
                  <a:schemeClr val="accent6"/>
                </a:solidFill>
              </a:rPr>
              <a:t>blz</a:t>
            </a:r>
            <a:r>
              <a:rPr lang="nl-NL" sz="1200" dirty="0" smtClean="0">
                <a:solidFill>
                  <a:schemeClr val="accent6"/>
                </a:solidFill>
              </a:rPr>
              <a:t> 44-45</a:t>
            </a:r>
            <a:r>
              <a:rPr lang="nl-NL" sz="2800" dirty="0" smtClean="0">
                <a:solidFill>
                  <a:schemeClr val="accent6"/>
                </a:solidFill>
              </a:rPr>
              <a:t> </a:t>
            </a:r>
            <a:endParaRPr lang="nl-NL" sz="2800" dirty="0">
              <a:solidFill>
                <a:schemeClr val="accent6"/>
              </a:solidFill>
            </a:endParaRPr>
          </a:p>
        </p:txBody>
      </p:sp>
      <p:sp>
        <p:nvSpPr>
          <p:cNvPr id="4" name="Tekstvak 3"/>
          <p:cNvSpPr txBox="1"/>
          <p:nvPr/>
        </p:nvSpPr>
        <p:spPr>
          <a:xfrm>
            <a:off x="6084168" y="5749603"/>
            <a:ext cx="2880320" cy="1015663"/>
          </a:xfrm>
          <a:prstGeom prst="rect">
            <a:avLst/>
          </a:prstGeom>
          <a:solidFill>
            <a:schemeClr val="accent6"/>
          </a:solidFill>
        </p:spPr>
        <p:txBody>
          <a:bodyPr wrap="square" rtlCol="0">
            <a:spAutoFit/>
          </a:bodyPr>
          <a:lstStyle/>
          <a:p>
            <a:r>
              <a:rPr lang="nl-NL" sz="1200" i="1" dirty="0" smtClean="0">
                <a:solidFill>
                  <a:schemeClr val="bg1"/>
                </a:solidFill>
              </a:rPr>
              <a:t>Theo van Doesburg :</a:t>
            </a:r>
          </a:p>
          <a:p>
            <a:r>
              <a:rPr lang="nl-NL" sz="1200" i="1" dirty="0" smtClean="0">
                <a:solidFill>
                  <a:schemeClr val="bg1"/>
                </a:solidFill>
              </a:rPr>
              <a:t>“Beschaving, wat is het anders dan de graad van geraffineerdheid waarin onze werkelijke instincten tot uitdrukking komen.” (1923) </a:t>
            </a:r>
            <a:endParaRPr lang="nl-NL" sz="1200" i="1" dirty="0">
              <a:solidFill>
                <a:schemeClr val="bg1"/>
              </a:solidFill>
            </a:endParaRPr>
          </a:p>
        </p:txBody>
      </p:sp>
      <p:sp>
        <p:nvSpPr>
          <p:cNvPr id="5" name="Rectangle 1027"/>
          <p:cNvSpPr>
            <a:spLocks noChangeArrowheads="1"/>
          </p:cNvSpPr>
          <p:nvPr/>
        </p:nvSpPr>
        <p:spPr bwMode="auto">
          <a:xfrm>
            <a:off x="179388" y="533400"/>
            <a:ext cx="3960812" cy="2893100"/>
          </a:xfrm>
          <a:prstGeom prst="rect">
            <a:avLst/>
          </a:prstGeom>
          <a:noFill/>
          <a:ln w="9525">
            <a:noFill/>
            <a:miter lim="800000"/>
            <a:headEnd/>
            <a:tailEnd/>
          </a:ln>
        </p:spPr>
        <p:txBody>
          <a:bodyPr>
            <a:spAutoFit/>
          </a:bodyPr>
          <a:lstStyle/>
          <a:p>
            <a:pPr>
              <a:spcBef>
                <a:spcPct val="50000"/>
              </a:spcBef>
            </a:pPr>
            <a:endParaRPr lang="nl-NL" sz="1400" baseline="0" dirty="0" smtClean="0">
              <a:solidFill>
                <a:schemeClr val="accent1"/>
              </a:solidFill>
              <a:latin typeface="Arial" charset="0"/>
            </a:endParaRPr>
          </a:p>
          <a:p>
            <a:pPr>
              <a:spcBef>
                <a:spcPct val="50000"/>
              </a:spcBef>
            </a:pPr>
            <a:r>
              <a:rPr lang="nl-NL" sz="1400" baseline="0" dirty="0" err="1" smtClean="0">
                <a:latin typeface="Arial" charset="0"/>
              </a:rPr>
              <a:t>Pablo</a:t>
            </a:r>
            <a:r>
              <a:rPr lang="nl-NL" sz="1400" baseline="0" dirty="0" smtClean="0">
                <a:latin typeface="Arial" charset="0"/>
              </a:rPr>
              <a:t> </a:t>
            </a:r>
            <a:r>
              <a:rPr lang="nl-NL" sz="1400" baseline="0" dirty="0">
                <a:latin typeface="Arial" charset="0"/>
              </a:rPr>
              <a:t>Picasso </a:t>
            </a:r>
            <a:endParaRPr lang="nl-NL" sz="1400" baseline="0" dirty="0" smtClean="0">
              <a:latin typeface="Arial" charset="0"/>
            </a:endParaRPr>
          </a:p>
          <a:p>
            <a:pPr>
              <a:spcBef>
                <a:spcPct val="50000"/>
              </a:spcBef>
            </a:pPr>
            <a:r>
              <a:rPr lang="nl-NL" sz="1400" baseline="0" dirty="0" smtClean="0">
                <a:latin typeface="Arial" charset="0"/>
              </a:rPr>
              <a:t> </a:t>
            </a:r>
            <a:r>
              <a:rPr lang="nl-NL" sz="1400" baseline="0" dirty="0">
                <a:latin typeface="Arial" charset="0"/>
              </a:rPr>
              <a:t>‘</a:t>
            </a:r>
            <a:r>
              <a:rPr lang="nl-NL" sz="1400" i="1" baseline="0" dirty="0">
                <a:latin typeface="Arial" charset="0"/>
              </a:rPr>
              <a:t>Les </a:t>
            </a:r>
            <a:r>
              <a:rPr lang="nl-NL" sz="1400" i="1" baseline="0" dirty="0" err="1">
                <a:latin typeface="Arial" charset="0"/>
              </a:rPr>
              <a:t>Demoiselles</a:t>
            </a:r>
            <a:r>
              <a:rPr lang="nl-NL" sz="1400" i="1" baseline="0" dirty="0">
                <a:latin typeface="Arial" charset="0"/>
              </a:rPr>
              <a:t> </a:t>
            </a:r>
            <a:r>
              <a:rPr lang="nl-NL" sz="1400" i="1" baseline="0" dirty="0" err="1">
                <a:latin typeface="Arial" charset="0"/>
              </a:rPr>
              <a:t>d’Avignon</a:t>
            </a:r>
            <a:r>
              <a:rPr lang="nl-NL" sz="1400" i="1" baseline="0" dirty="0">
                <a:latin typeface="Arial" charset="0"/>
              </a:rPr>
              <a:t>’</a:t>
            </a:r>
            <a:r>
              <a:rPr lang="nl-NL" sz="1400" baseline="0" dirty="0">
                <a:latin typeface="Arial" charset="0"/>
              </a:rPr>
              <a:t> (1907) </a:t>
            </a:r>
            <a:endParaRPr lang="nl-NL" sz="1400" baseline="0" dirty="0" smtClean="0">
              <a:latin typeface="Arial" charset="0"/>
            </a:endParaRPr>
          </a:p>
          <a:p>
            <a:pPr>
              <a:spcBef>
                <a:spcPct val="50000"/>
              </a:spcBef>
            </a:pPr>
            <a:r>
              <a:rPr lang="nl-NL" sz="1400" b="1" baseline="0" dirty="0" smtClean="0">
                <a:solidFill>
                  <a:srgbClr val="009900"/>
                </a:solidFill>
                <a:latin typeface="Arial" charset="0"/>
              </a:rPr>
              <a:t>kubisme</a:t>
            </a:r>
            <a:r>
              <a:rPr lang="nl-NL" sz="1400" baseline="0" dirty="0" smtClean="0">
                <a:latin typeface="Arial" charset="0"/>
              </a:rPr>
              <a:t> </a:t>
            </a:r>
          </a:p>
          <a:p>
            <a:pPr>
              <a:spcBef>
                <a:spcPts val="0"/>
              </a:spcBef>
            </a:pPr>
            <a:r>
              <a:rPr lang="nl-NL" sz="1400" baseline="0" dirty="0" smtClean="0">
                <a:latin typeface="Arial" charset="0"/>
              </a:rPr>
              <a:t>Losse </a:t>
            </a:r>
            <a:r>
              <a:rPr lang="nl-NL" sz="1400" baseline="0" dirty="0">
                <a:latin typeface="Arial" charset="0"/>
              </a:rPr>
              <a:t>hoekige </a:t>
            </a:r>
            <a:r>
              <a:rPr lang="nl-NL" sz="1400" baseline="0" dirty="0" smtClean="0">
                <a:latin typeface="Arial" charset="0"/>
              </a:rPr>
              <a:t>fragmenten. </a:t>
            </a:r>
          </a:p>
          <a:p>
            <a:pPr>
              <a:spcBef>
                <a:spcPts val="0"/>
              </a:spcBef>
            </a:pPr>
            <a:r>
              <a:rPr lang="nl-NL" sz="1400" dirty="0">
                <a:latin typeface="Arial" charset="0"/>
              </a:rPr>
              <a:t>A</a:t>
            </a:r>
            <a:r>
              <a:rPr lang="nl-NL" sz="1400" baseline="0" dirty="0" smtClean="0">
                <a:latin typeface="Arial" charset="0"/>
              </a:rPr>
              <a:t>nalyseert </a:t>
            </a:r>
            <a:r>
              <a:rPr lang="nl-NL" sz="1400" baseline="0" dirty="0">
                <a:latin typeface="Arial" charset="0"/>
              </a:rPr>
              <a:t>de </a:t>
            </a:r>
            <a:r>
              <a:rPr lang="nl-NL" sz="1400" baseline="0" dirty="0" smtClean="0">
                <a:latin typeface="Arial" charset="0"/>
              </a:rPr>
              <a:t>werkelijkheid.</a:t>
            </a:r>
          </a:p>
          <a:p>
            <a:pPr>
              <a:spcBef>
                <a:spcPct val="50000"/>
              </a:spcBef>
            </a:pPr>
            <a:r>
              <a:rPr lang="nl-NL" sz="1400" baseline="0" dirty="0" smtClean="0">
                <a:latin typeface="Arial" charset="0"/>
              </a:rPr>
              <a:t>Bij </a:t>
            </a:r>
            <a:r>
              <a:rPr lang="nl-NL" sz="1400" baseline="0" dirty="0">
                <a:latin typeface="Arial" charset="0"/>
              </a:rPr>
              <a:t>de expressionist speelt het gevoel de belangrijkste rol. Bij Picasso komen dat wat gezien én dat wat gevoeld wordt min of meer samen. </a:t>
            </a:r>
            <a:br>
              <a:rPr lang="nl-NL" sz="1400" baseline="0" dirty="0">
                <a:latin typeface="Arial" charset="0"/>
              </a:rPr>
            </a:br>
            <a:endParaRPr lang="nl-NL" sz="1400" baseline="0" dirty="0">
              <a:latin typeface="Arial" charset="0"/>
            </a:endParaRPr>
          </a:p>
        </p:txBody>
      </p:sp>
      <p:pic>
        <p:nvPicPr>
          <p:cNvPr id="6" name="Picture 1028" descr="C:\Users\John\Pictures\Bespiegeling\Maskers\Picasso_Head of a woman_1907.jpg"/>
          <p:cNvPicPr>
            <a:picLocks noChangeAspect="1" noChangeArrowheads="1"/>
          </p:cNvPicPr>
          <p:nvPr/>
        </p:nvPicPr>
        <p:blipFill>
          <a:blip r:embed="rId2"/>
          <a:srcRect/>
          <a:stretch>
            <a:fillRect/>
          </a:stretch>
        </p:blipFill>
        <p:spPr bwMode="auto">
          <a:xfrm>
            <a:off x="1547813" y="4149725"/>
            <a:ext cx="1800225" cy="2308225"/>
          </a:xfrm>
          <a:prstGeom prst="rect">
            <a:avLst/>
          </a:prstGeom>
          <a:noFill/>
          <a:ln w="9525">
            <a:noFill/>
            <a:miter lim="800000"/>
            <a:headEnd/>
            <a:tailEnd/>
          </a:ln>
        </p:spPr>
      </p:pic>
      <p:sp>
        <p:nvSpPr>
          <p:cNvPr id="7" name="Text Box 1029"/>
          <p:cNvSpPr txBox="1">
            <a:spLocks noChangeArrowheads="1"/>
          </p:cNvSpPr>
          <p:nvPr/>
        </p:nvSpPr>
        <p:spPr bwMode="auto">
          <a:xfrm>
            <a:off x="1403350" y="6453188"/>
            <a:ext cx="2362200" cy="246062"/>
          </a:xfrm>
          <a:prstGeom prst="rect">
            <a:avLst/>
          </a:prstGeom>
          <a:noFill/>
          <a:ln w="9525">
            <a:noFill/>
            <a:miter lim="800000"/>
            <a:headEnd/>
            <a:tailEnd/>
          </a:ln>
        </p:spPr>
        <p:txBody>
          <a:bodyPr>
            <a:spAutoFit/>
          </a:bodyPr>
          <a:lstStyle/>
          <a:p>
            <a:r>
              <a:rPr lang="nl-NL" sz="1000" baseline="0">
                <a:solidFill>
                  <a:schemeClr val="bg1"/>
                </a:solidFill>
              </a:rPr>
              <a:t>Picasso:Head of a woman 1907</a:t>
            </a:r>
          </a:p>
        </p:txBody>
      </p:sp>
      <p:pic>
        <p:nvPicPr>
          <p:cNvPr id="8" name="Picture 1032" descr="C:\Users\John\Pictures\Bespiegeling\Maskers\PicassoLes Demoiselles d'Avignon 1907.jpg"/>
          <p:cNvPicPr>
            <a:picLocks noChangeAspect="1" noChangeArrowheads="1"/>
          </p:cNvPicPr>
          <p:nvPr/>
        </p:nvPicPr>
        <p:blipFill>
          <a:blip r:embed="rId3"/>
          <a:srcRect/>
          <a:stretch>
            <a:fillRect/>
          </a:stretch>
        </p:blipFill>
        <p:spPr bwMode="auto">
          <a:xfrm>
            <a:off x="4644008" y="927884"/>
            <a:ext cx="4499992" cy="4632963"/>
          </a:xfrm>
          <a:prstGeom prst="rect">
            <a:avLst/>
          </a:prstGeom>
          <a:noFill/>
          <a:ln w="9525">
            <a:noFill/>
            <a:miter lim="800000"/>
            <a:headEnd/>
            <a:tailEnd/>
          </a:ln>
        </p:spPr>
      </p:pic>
      <p:sp>
        <p:nvSpPr>
          <p:cNvPr id="9" name="Rectangle 1034"/>
          <p:cNvSpPr>
            <a:spLocks noChangeArrowheads="1"/>
          </p:cNvSpPr>
          <p:nvPr/>
        </p:nvSpPr>
        <p:spPr bwMode="auto">
          <a:xfrm>
            <a:off x="4644008" y="5503540"/>
            <a:ext cx="2546350" cy="246063"/>
          </a:xfrm>
          <a:prstGeom prst="rect">
            <a:avLst/>
          </a:prstGeom>
          <a:noFill/>
          <a:ln w="9525">
            <a:noFill/>
            <a:miter lim="800000"/>
            <a:headEnd/>
            <a:tailEnd/>
          </a:ln>
        </p:spPr>
        <p:txBody>
          <a:bodyPr>
            <a:spAutoFit/>
          </a:bodyPr>
          <a:lstStyle/>
          <a:p>
            <a:r>
              <a:rPr lang="nl-NL" sz="1000" baseline="0" dirty="0">
                <a:solidFill>
                  <a:schemeClr val="bg1"/>
                </a:solidFill>
              </a:rPr>
              <a:t>Les </a:t>
            </a:r>
            <a:r>
              <a:rPr lang="nl-NL" sz="1000" baseline="0" dirty="0" err="1">
                <a:solidFill>
                  <a:schemeClr val="bg1"/>
                </a:solidFill>
              </a:rPr>
              <a:t>Demoiselles</a:t>
            </a:r>
            <a:r>
              <a:rPr lang="nl-NL" sz="1000" baseline="0" dirty="0">
                <a:solidFill>
                  <a:schemeClr val="bg1"/>
                </a:solidFill>
              </a:rPr>
              <a:t> ‘d Avignon 1907.</a:t>
            </a:r>
          </a:p>
        </p:txBody>
      </p:sp>
      <p:pic>
        <p:nvPicPr>
          <p:cNvPr id="10" name="Picture 1035" descr="C:\Users\John\Pictures\Bespiegeling\H11Spiegel\Maskers\african.bmp"/>
          <p:cNvPicPr>
            <a:picLocks noChangeAspect="1" noChangeArrowheads="1"/>
          </p:cNvPicPr>
          <p:nvPr/>
        </p:nvPicPr>
        <p:blipFill>
          <a:blip r:embed="rId4"/>
          <a:srcRect/>
          <a:stretch>
            <a:fillRect/>
          </a:stretch>
        </p:blipFill>
        <p:spPr bwMode="auto">
          <a:xfrm>
            <a:off x="179388" y="4149725"/>
            <a:ext cx="965200" cy="2593975"/>
          </a:xfrm>
          <a:prstGeom prst="rect">
            <a:avLst/>
          </a:prstGeom>
          <a:noFill/>
          <a:ln w="9525">
            <a:noFill/>
            <a:miter lim="800000"/>
            <a:headEnd/>
            <a:tailEnd/>
          </a:ln>
        </p:spPr>
      </p:pic>
    </p:spTree>
    <p:extLst>
      <p:ext uri="{BB962C8B-B14F-4D97-AF65-F5344CB8AC3E}">
        <p14:creationId xmlns:p14="http://schemas.microsoft.com/office/powerpoint/2010/main" val="90075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Primitief </a:t>
            </a:r>
            <a:endParaRPr lang="nl-NL" sz="2800" dirty="0">
              <a:solidFill>
                <a:schemeClr val="accent6"/>
              </a:solidFill>
            </a:endParaRPr>
          </a:p>
        </p:txBody>
      </p:sp>
      <p:sp>
        <p:nvSpPr>
          <p:cNvPr id="4" name="Text Box 4"/>
          <p:cNvSpPr txBox="1">
            <a:spLocks noChangeArrowheads="1"/>
          </p:cNvSpPr>
          <p:nvPr/>
        </p:nvSpPr>
        <p:spPr bwMode="auto">
          <a:xfrm>
            <a:off x="304800" y="4191000"/>
            <a:ext cx="1084263" cy="246063"/>
          </a:xfrm>
          <a:prstGeom prst="rect">
            <a:avLst/>
          </a:prstGeom>
          <a:noFill/>
          <a:ln w="9525">
            <a:noFill/>
            <a:miter lim="800000"/>
            <a:headEnd/>
            <a:tailEnd/>
          </a:ln>
        </p:spPr>
        <p:txBody>
          <a:bodyPr wrap="none">
            <a:spAutoFit/>
          </a:bodyPr>
          <a:lstStyle/>
          <a:p>
            <a:r>
              <a:rPr lang="nl-NL" sz="1000" baseline="0">
                <a:solidFill>
                  <a:schemeClr val="bg1"/>
                </a:solidFill>
              </a:rPr>
              <a:t>Zelfportret 1907</a:t>
            </a:r>
          </a:p>
        </p:txBody>
      </p:sp>
      <p:pic>
        <p:nvPicPr>
          <p:cNvPr id="5" name="Picture 6" descr="C:\Users\John\Pictures\Bespiegeling\Maskers\Picasso_selfport1907.jpg"/>
          <p:cNvPicPr>
            <a:picLocks noChangeAspect="1" noChangeArrowheads="1"/>
          </p:cNvPicPr>
          <p:nvPr/>
        </p:nvPicPr>
        <p:blipFill>
          <a:blip r:embed="rId2"/>
          <a:srcRect/>
          <a:stretch>
            <a:fillRect/>
          </a:stretch>
        </p:blipFill>
        <p:spPr bwMode="auto">
          <a:xfrm>
            <a:off x="228601" y="927884"/>
            <a:ext cx="2544876" cy="3263116"/>
          </a:xfrm>
          <a:prstGeom prst="rect">
            <a:avLst/>
          </a:prstGeom>
          <a:noFill/>
          <a:ln w="9525">
            <a:noFill/>
            <a:miter lim="800000"/>
            <a:headEnd/>
            <a:tailEnd/>
          </a:ln>
        </p:spPr>
      </p:pic>
      <p:pic>
        <p:nvPicPr>
          <p:cNvPr id="6" name="Picture 9" descr="C:\Users\John\Pictures\Bespiegeling\Maskers\Picasso_portret van Ambroise Vollard 1910.jpg"/>
          <p:cNvPicPr>
            <a:picLocks noChangeAspect="1" noChangeArrowheads="1"/>
          </p:cNvPicPr>
          <p:nvPr/>
        </p:nvPicPr>
        <p:blipFill>
          <a:blip r:embed="rId3"/>
          <a:srcRect/>
          <a:stretch>
            <a:fillRect/>
          </a:stretch>
        </p:blipFill>
        <p:spPr bwMode="auto">
          <a:xfrm>
            <a:off x="5347825" y="927884"/>
            <a:ext cx="3653300" cy="5320516"/>
          </a:xfrm>
          <a:prstGeom prst="rect">
            <a:avLst/>
          </a:prstGeom>
          <a:noFill/>
          <a:ln w="9525">
            <a:noFill/>
            <a:miter lim="800000"/>
            <a:headEnd/>
            <a:tailEnd/>
          </a:ln>
        </p:spPr>
      </p:pic>
      <p:sp>
        <p:nvSpPr>
          <p:cNvPr id="7" name="Text Box 10"/>
          <p:cNvSpPr txBox="1">
            <a:spLocks noChangeArrowheads="1"/>
          </p:cNvSpPr>
          <p:nvPr/>
        </p:nvSpPr>
        <p:spPr bwMode="auto">
          <a:xfrm>
            <a:off x="6858000" y="6248400"/>
            <a:ext cx="1558925" cy="246063"/>
          </a:xfrm>
          <a:prstGeom prst="rect">
            <a:avLst/>
          </a:prstGeom>
          <a:noFill/>
          <a:ln w="9525">
            <a:noFill/>
            <a:miter lim="800000"/>
            <a:headEnd/>
            <a:tailEnd/>
          </a:ln>
        </p:spPr>
        <p:txBody>
          <a:bodyPr wrap="none">
            <a:spAutoFit/>
          </a:bodyPr>
          <a:lstStyle/>
          <a:p>
            <a:r>
              <a:rPr lang="nl-NL" sz="1000" baseline="0">
                <a:solidFill>
                  <a:schemeClr val="bg1"/>
                </a:solidFill>
              </a:rPr>
              <a:t>Portret van Vollard 1910</a:t>
            </a:r>
          </a:p>
        </p:txBody>
      </p:sp>
      <p:pic>
        <p:nvPicPr>
          <p:cNvPr id="8" name="Picture 12" descr="C:\Users\John\Pictures\Bespiegeling\H11Spiegel\Maskers\picasso.jpg"/>
          <p:cNvPicPr>
            <a:picLocks noChangeAspect="1" noChangeArrowheads="1"/>
          </p:cNvPicPr>
          <p:nvPr/>
        </p:nvPicPr>
        <p:blipFill>
          <a:blip r:embed="rId4"/>
          <a:srcRect/>
          <a:stretch>
            <a:fillRect/>
          </a:stretch>
        </p:blipFill>
        <p:spPr bwMode="auto">
          <a:xfrm>
            <a:off x="3221038" y="927884"/>
            <a:ext cx="1712912" cy="1981200"/>
          </a:xfrm>
          <a:prstGeom prst="rect">
            <a:avLst/>
          </a:prstGeom>
          <a:noFill/>
          <a:ln w="9525">
            <a:noFill/>
            <a:miter lim="800000"/>
            <a:headEnd/>
            <a:tailEnd/>
          </a:ln>
        </p:spPr>
      </p:pic>
      <p:pic>
        <p:nvPicPr>
          <p:cNvPr id="9" name="Picture 14" descr="C:\Users\John\Pictures\Bespiegeling\H11Spiegel\Maskers\Picasso-girlwithamandolin.jpg"/>
          <p:cNvPicPr>
            <a:picLocks noChangeAspect="1" noChangeArrowheads="1"/>
          </p:cNvPicPr>
          <p:nvPr/>
        </p:nvPicPr>
        <p:blipFill>
          <a:blip r:embed="rId5"/>
          <a:srcRect/>
          <a:stretch>
            <a:fillRect/>
          </a:stretch>
        </p:blipFill>
        <p:spPr bwMode="auto">
          <a:xfrm>
            <a:off x="2286000" y="3048000"/>
            <a:ext cx="2757488" cy="3810000"/>
          </a:xfrm>
          <a:prstGeom prst="rect">
            <a:avLst/>
          </a:prstGeom>
          <a:noFill/>
          <a:ln w="9525">
            <a:noFill/>
            <a:miter lim="800000"/>
            <a:headEnd/>
            <a:tailEnd/>
          </a:ln>
        </p:spPr>
      </p:pic>
      <p:pic>
        <p:nvPicPr>
          <p:cNvPr id="10" name="Picture 16" descr="C:\Users\John\Pictures\Bespiegeling\H11Spiegel\Maskers\Picasso2.jpg"/>
          <p:cNvPicPr>
            <a:picLocks noChangeAspect="1" noChangeArrowheads="1"/>
          </p:cNvPicPr>
          <p:nvPr/>
        </p:nvPicPr>
        <p:blipFill>
          <a:blip r:embed="rId6"/>
          <a:srcRect/>
          <a:stretch>
            <a:fillRect/>
          </a:stretch>
        </p:blipFill>
        <p:spPr bwMode="auto">
          <a:xfrm>
            <a:off x="381000" y="4648200"/>
            <a:ext cx="1244600" cy="2209800"/>
          </a:xfrm>
          <a:prstGeom prst="rect">
            <a:avLst/>
          </a:prstGeom>
          <a:noFill/>
          <a:ln w="9525">
            <a:noFill/>
            <a:miter lim="800000"/>
            <a:headEnd/>
            <a:tailEnd/>
          </a:ln>
        </p:spPr>
      </p:pic>
    </p:spTree>
    <p:extLst>
      <p:ext uri="{BB962C8B-B14F-4D97-AF65-F5344CB8AC3E}">
        <p14:creationId xmlns:p14="http://schemas.microsoft.com/office/powerpoint/2010/main" val="22993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Primitief</a:t>
            </a:r>
            <a:endParaRPr lang="nl-NL" sz="2800" dirty="0">
              <a:solidFill>
                <a:schemeClr val="accent6"/>
              </a:solidFill>
            </a:endParaRPr>
          </a:p>
        </p:txBody>
      </p:sp>
      <p:pic>
        <p:nvPicPr>
          <p:cNvPr id="4" name="Picture 7" descr="C:\Users\John\Pictures\Bespiegeling\H11Spiegel\Maskers\Picasso1.jpg">
            <a:hlinkClick r:id="rId2"/>
          </p:cNvPr>
          <p:cNvPicPr>
            <a:picLocks noChangeAspect="1" noChangeArrowheads="1"/>
          </p:cNvPicPr>
          <p:nvPr/>
        </p:nvPicPr>
        <p:blipFill>
          <a:blip r:embed="rId3"/>
          <a:srcRect/>
          <a:stretch>
            <a:fillRect/>
          </a:stretch>
        </p:blipFill>
        <p:spPr bwMode="auto">
          <a:xfrm>
            <a:off x="453616" y="4725143"/>
            <a:ext cx="1744249" cy="2121271"/>
          </a:xfrm>
          <a:prstGeom prst="rect">
            <a:avLst/>
          </a:prstGeom>
          <a:noFill/>
          <a:ln w="9525">
            <a:noFill/>
            <a:miter lim="800000"/>
            <a:headEnd/>
            <a:tailEnd/>
          </a:ln>
        </p:spPr>
      </p:pic>
      <p:pic>
        <p:nvPicPr>
          <p:cNvPr id="5" name="Picture 10" descr="C:\Users\John\Pictures\Bespiegeling\H11Spiegel\Maskers\Picasso nude_and_still_life1931.jpg"/>
          <p:cNvPicPr>
            <a:picLocks noChangeAspect="1" noChangeArrowheads="1"/>
          </p:cNvPicPr>
          <p:nvPr/>
        </p:nvPicPr>
        <p:blipFill>
          <a:blip r:embed="rId4"/>
          <a:srcRect/>
          <a:stretch>
            <a:fillRect/>
          </a:stretch>
        </p:blipFill>
        <p:spPr bwMode="auto">
          <a:xfrm>
            <a:off x="2411760" y="4734026"/>
            <a:ext cx="1412385" cy="2112388"/>
          </a:xfrm>
          <a:prstGeom prst="rect">
            <a:avLst/>
          </a:prstGeom>
          <a:noFill/>
          <a:ln w="9525">
            <a:noFill/>
            <a:miter lim="800000"/>
            <a:headEnd/>
            <a:tailEnd/>
          </a:ln>
        </p:spPr>
      </p:pic>
      <p:pic>
        <p:nvPicPr>
          <p:cNvPr id="6" name="Picture 14" descr="C:\Users\John\Pictures\Bespiegeling\H11Spiegel\Maskers\PabloPicasso_Guernica 1937.jpg"/>
          <p:cNvPicPr>
            <a:picLocks noChangeAspect="1" noChangeArrowheads="1"/>
          </p:cNvPicPr>
          <p:nvPr/>
        </p:nvPicPr>
        <p:blipFill>
          <a:blip r:embed="rId5"/>
          <a:srcRect/>
          <a:stretch>
            <a:fillRect/>
          </a:stretch>
        </p:blipFill>
        <p:spPr bwMode="auto">
          <a:xfrm>
            <a:off x="419100" y="980728"/>
            <a:ext cx="8305800" cy="3663950"/>
          </a:xfrm>
          <a:prstGeom prst="rect">
            <a:avLst/>
          </a:prstGeom>
          <a:noFill/>
          <a:ln w="9525">
            <a:noFill/>
            <a:miter lim="800000"/>
            <a:headEnd/>
            <a:tailEnd/>
          </a:ln>
        </p:spPr>
      </p:pic>
      <p:sp>
        <p:nvSpPr>
          <p:cNvPr id="7" name="Text Box 12"/>
          <p:cNvSpPr txBox="1">
            <a:spLocks noChangeArrowheads="1"/>
          </p:cNvSpPr>
          <p:nvPr/>
        </p:nvSpPr>
        <p:spPr bwMode="auto">
          <a:xfrm>
            <a:off x="7308304" y="4339878"/>
            <a:ext cx="1346200" cy="304800"/>
          </a:xfrm>
          <a:prstGeom prst="rect">
            <a:avLst/>
          </a:prstGeom>
          <a:noFill/>
          <a:ln w="9525">
            <a:noFill/>
            <a:miter lim="800000"/>
            <a:headEnd/>
            <a:tailEnd/>
          </a:ln>
        </p:spPr>
        <p:txBody>
          <a:bodyPr wrap="none">
            <a:spAutoFit/>
          </a:bodyPr>
          <a:lstStyle/>
          <a:p>
            <a:r>
              <a:rPr lang="nl-NL" sz="1400" baseline="0" dirty="0" err="1">
                <a:solidFill>
                  <a:schemeClr val="bg1"/>
                </a:solidFill>
              </a:rPr>
              <a:t>Guernica</a:t>
            </a:r>
            <a:r>
              <a:rPr lang="nl-NL" sz="1400" baseline="0" dirty="0">
                <a:solidFill>
                  <a:schemeClr val="bg1"/>
                </a:solidFill>
              </a:rPr>
              <a:t> 1937</a:t>
            </a:r>
          </a:p>
        </p:txBody>
      </p:sp>
      <p:sp>
        <p:nvSpPr>
          <p:cNvPr id="8" name="Text Box 7"/>
          <p:cNvSpPr txBox="1">
            <a:spLocks noChangeArrowheads="1"/>
          </p:cNvSpPr>
          <p:nvPr/>
        </p:nvSpPr>
        <p:spPr bwMode="auto">
          <a:xfrm>
            <a:off x="5801215" y="5949280"/>
            <a:ext cx="2923685" cy="584775"/>
          </a:xfrm>
          <a:prstGeom prst="rect">
            <a:avLst/>
          </a:prstGeom>
          <a:solidFill>
            <a:schemeClr val="accent6"/>
          </a:solidFill>
          <a:ln w="9525">
            <a:noFill/>
            <a:miter lim="800000"/>
            <a:headEnd/>
            <a:tailEnd/>
          </a:ln>
        </p:spPr>
        <p:txBody>
          <a:bodyPr wrap="none">
            <a:spAutoFit/>
          </a:bodyPr>
          <a:lstStyle/>
          <a:p>
            <a:r>
              <a:rPr lang="nl-NL" sz="1200" baseline="0" dirty="0">
                <a:solidFill>
                  <a:schemeClr val="bg1"/>
                </a:solidFill>
              </a:rPr>
              <a:t>Gefascineerd door primitieve kunst</a:t>
            </a:r>
            <a:r>
              <a:rPr lang="nl-NL" sz="1200" baseline="0" dirty="0" smtClean="0">
                <a:solidFill>
                  <a:schemeClr val="bg1"/>
                </a:solidFill>
              </a:rPr>
              <a:t>.</a:t>
            </a:r>
          </a:p>
          <a:p>
            <a:r>
              <a:rPr lang="nl-NL" sz="1200" dirty="0" smtClean="0">
                <a:solidFill>
                  <a:schemeClr val="bg1"/>
                </a:solidFill>
              </a:rPr>
              <a:t>Steeds op zoek naar nieuwe uitingsvormen</a:t>
            </a:r>
            <a:r>
              <a:rPr lang="nl-NL" sz="2000" dirty="0" smtClean="0">
                <a:solidFill>
                  <a:schemeClr val="bg1"/>
                </a:solidFill>
              </a:rPr>
              <a:t>.</a:t>
            </a:r>
            <a:endParaRPr lang="nl-NL" sz="2000" baseline="0" dirty="0"/>
          </a:p>
        </p:txBody>
      </p:sp>
    </p:spTree>
    <p:extLst>
      <p:ext uri="{BB962C8B-B14F-4D97-AF65-F5344CB8AC3E}">
        <p14:creationId xmlns:p14="http://schemas.microsoft.com/office/powerpoint/2010/main" val="2878714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Primitief  </a:t>
            </a:r>
            <a:endParaRPr lang="nl-NL" sz="2800" dirty="0">
              <a:solidFill>
                <a:schemeClr val="accent6"/>
              </a:solidFill>
            </a:endParaRPr>
          </a:p>
        </p:txBody>
      </p:sp>
      <p:pic>
        <p:nvPicPr>
          <p:cNvPr id="1029" name="Picture 5" descr="http://www.africavivre.com/images/stories/A_voir/LaCreationDuMonde_cFernandLe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3005299" cy="4293284"/>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467544" y="1196752"/>
            <a:ext cx="5112568" cy="1754326"/>
          </a:xfrm>
          <a:prstGeom prst="rect">
            <a:avLst/>
          </a:prstGeom>
          <a:noFill/>
        </p:spPr>
        <p:txBody>
          <a:bodyPr wrap="square" rtlCol="0">
            <a:spAutoFit/>
          </a:bodyPr>
          <a:lstStyle/>
          <a:p>
            <a:r>
              <a:rPr lang="nl-NL" dirty="0" smtClean="0"/>
              <a:t>La </a:t>
            </a:r>
            <a:r>
              <a:rPr lang="nl-NL" dirty="0" err="1" smtClean="0"/>
              <a:t>création</a:t>
            </a:r>
            <a:r>
              <a:rPr lang="nl-NL" dirty="0" smtClean="0"/>
              <a:t> de monde 1923</a:t>
            </a:r>
          </a:p>
          <a:p>
            <a:r>
              <a:rPr lang="nl-NL" dirty="0" smtClean="0"/>
              <a:t>Voorstelling van Les Ballets </a:t>
            </a:r>
            <a:r>
              <a:rPr lang="nl-NL" dirty="0" err="1" smtClean="0"/>
              <a:t>Suédois</a:t>
            </a:r>
            <a:endParaRPr lang="nl-NL" dirty="0" smtClean="0"/>
          </a:p>
          <a:p>
            <a:r>
              <a:rPr lang="nl-NL" dirty="0" smtClean="0"/>
              <a:t>Jean </a:t>
            </a:r>
            <a:r>
              <a:rPr lang="nl-NL" dirty="0" err="1" smtClean="0"/>
              <a:t>Börlin</a:t>
            </a:r>
            <a:r>
              <a:rPr lang="nl-NL" dirty="0" smtClean="0"/>
              <a:t> Danser en choreograaf</a:t>
            </a:r>
          </a:p>
          <a:p>
            <a:r>
              <a:rPr lang="nl-NL" dirty="0" err="1" smtClean="0"/>
              <a:t>Darius</a:t>
            </a:r>
            <a:r>
              <a:rPr lang="nl-NL" dirty="0" smtClean="0"/>
              <a:t> </a:t>
            </a:r>
            <a:r>
              <a:rPr lang="nl-NL" dirty="0" err="1" smtClean="0"/>
              <a:t>Milhaud</a:t>
            </a:r>
            <a:r>
              <a:rPr lang="nl-NL" dirty="0" smtClean="0"/>
              <a:t> componist </a:t>
            </a:r>
          </a:p>
          <a:p>
            <a:r>
              <a:rPr lang="nl-NL" dirty="0" err="1" smtClean="0"/>
              <a:t>Ferdinand</a:t>
            </a:r>
            <a:r>
              <a:rPr lang="nl-NL" dirty="0" smtClean="0"/>
              <a:t> </a:t>
            </a:r>
            <a:r>
              <a:rPr lang="nl-NL" dirty="0" err="1" smtClean="0"/>
              <a:t>Léger</a:t>
            </a:r>
            <a:r>
              <a:rPr lang="nl-NL" dirty="0" smtClean="0"/>
              <a:t> Kostuums en decor</a:t>
            </a:r>
          </a:p>
          <a:p>
            <a:endParaRPr lang="nl-NL" dirty="0"/>
          </a:p>
        </p:txBody>
      </p:sp>
      <p:pic>
        <p:nvPicPr>
          <p:cNvPr id="1031" name="Picture 7" descr="http://p2.la-img.com/375/15455/5047286_1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420888"/>
            <a:ext cx="4762500" cy="344805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hlinkClick r:id="rId4"/>
          </p:cNvPr>
          <p:cNvSpPr txBox="1"/>
          <p:nvPr/>
        </p:nvSpPr>
        <p:spPr>
          <a:xfrm>
            <a:off x="8182372" y="5949280"/>
            <a:ext cx="648072" cy="276999"/>
          </a:xfrm>
          <a:prstGeom prst="rect">
            <a:avLst/>
          </a:prstGeom>
          <a:noFill/>
        </p:spPr>
        <p:txBody>
          <a:bodyPr wrap="square" rtlCol="0">
            <a:spAutoFit/>
          </a:bodyPr>
          <a:lstStyle/>
          <a:p>
            <a:r>
              <a:rPr lang="nl-NL" sz="1200" dirty="0" smtClean="0"/>
              <a:t>Audio</a:t>
            </a:r>
            <a:endParaRPr lang="nl-NL" sz="1200" dirty="0"/>
          </a:p>
        </p:txBody>
      </p:sp>
    </p:spTree>
    <p:extLst>
      <p:ext uri="{BB962C8B-B14F-4D97-AF65-F5344CB8AC3E}">
        <p14:creationId xmlns:p14="http://schemas.microsoft.com/office/powerpoint/2010/main" val="599436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5" name="Tekstvak 4"/>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H2 Spiegel aan scherven </a:t>
            </a:r>
            <a:endParaRPr lang="nl-NL" sz="2800" dirty="0">
              <a:solidFill>
                <a:schemeClr val="accent6"/>
              </a:solidFill>
            </a:endParaRPr>
          </a:p>
        </p:txBody>
      </p:sp>
      <p:sp>
        <p:nvSpPr>
          <p:cNvPr id="6" name="Rechthoek 5"/>
          <p:cNvSpPr/>
          <p:nvPr/>
        </p:nvSpPr>
        <p:spPr>
          <a:xfrm>
            <a:off x="0" y="1028343"/>
            <a:ext cx="9144000" cy="3139321"/>
          </a:xfrm>
          <a:prstGeom prst="rect">
            <a:avLst/>
          </a:prstGeom>
        </p:spPr>
        <p:txBody>
          <a:bodyPr wrap="square">
            <a:spAutoFit/>
          </a:bodyPr>
          <a:lstStyle/>
          <a:p>
            <a:pPr algn="ctr"/>
            <a:r>
              <a:rPr lang="nl-NL" dirty="0"/>
              <a:t>Eerste helft 20e eeuw zeer bewogen periode.</a:t>
            </a:r>
            <a:br>
              <a:rPr lang="nl-NL" dirty="0"/>
            </a:br>
            <a:r>
              <a:rPr lang="nl-NL" dirty="0"/>
              <a:t>Eerste Wereldoorlog, economische crisis, tweede wereldoorlog.</a:t>
            </a:r>
            <a:br>
              <a:rPr lang="nl-NL" dirty="0"/>
            </a:br>
            <a:r>
              <a:rPr lang="nl-NL" dirty="0"/>
              <a:t>Opkomst van het fascisme.</a:t>
            </a:r>
            <a:br>
              <a:rPr lang="nl-NL" dirty="0"/>
            </a:br>
            <a:r>
              <a:rPr lang="nl-NL" dirty="0"/>
              <a:t>Wereldgeschiedenis speelt grote rol in ontwikkelingen van de kunstwereld.</a:t>
            </a:r>
            <a:br>
              <a:rPr lang="nl-NL" dirty="0"/>
            </a:br>
            <a:r>
              <a:rPr lang="nl-NL" dirty="0"/>
              <a:t>Bestaande regels en uitgangspunten worden overboord gezet.</a:t>
            </a:r>
            <a:br>
              <a:rPr lang="nl-NL" dirty="0"/>
            </a:br>
            <a:r>
              <a:rPr lang="nl-NL" dirty="0"/>
              <a:t>Wisselwerking tussen verschillende kunsten.</a:t>
            </a:r>
            <a:br>
              <a:rPr lang="nl-NL" dirty="0"/>
            </a:br>
            <a:r>
              <a:rPr lang="nl-NL" dirty="0"/>
              <a:t>Door politiek klimaat trekken kunstenaars door heel Europa en later naar de VS.</a:t>
            </a:r>
            <a:br>
              <a:rPr lang="nl-NL" dirty="0"/>
            </a:br>
            <a:r>
              <a:rPr lang="nl-NL" dirty="0"/>
              <a:t>Internationalisering van de kunst.</a:t>
            </a:r>
            <a:br>
              <a:rPr lang="nl-NL" dirty="0"/>
            </a:br>
            <a:r>
              <a:rPr lang="nl-NL" dirty="0"/>
              <a:t>Groeiende belangstelling voor cultuur en volkeren buiten Europa.</a:t>
            </a:r>
            <a:br>
              <a:rPr lang="nl-NL" dirty="0"/>
            </a:br>
            <a:r>
              <a:rPr lang="nl-NL" dirty="0"/>
              <a:t>Internationale avant-garde zoekt voortdurend de confrontatie </a:t>
            </a:r>
            <a:r>
              <a:rPr lang="nl-NL" dirty="0">
                <a:sym typeface="Wingdings" pitchFamily="2" charset="2"/>
              </a:rPr>
              <a:t></a:t>
            </a:r>
            <a:br>
              <a:rPr lang="nl-NL" dirty="0">
                <a:sym typeface="Wingdings" pitchFamily="2" charset="2"/>
              </a:rPr>
            </a:br>
            <a:r>
              <a:rPr lang="nl-NL" dirty="0">
                <a:sym typeface="Wingdings" pitchFamily="2" charset="2"/>
              </a:rPr>
              <a:t>maakt zich los van de maatschappij.</a:t>
            </a:r>
            <a:endParaRPr lang="nl-NL" sz="2000" dirty="0"/>
          </a:p>
        </p:txBody>
      </p:sp>
      <p:pic>
        <p:nvPicPr>
          <p:cNvPr id="7" name="Picture 12" descr="C:\Users\John\Pictures\Bespiegeling\H11Spiegel\Abstractie\KandinskyComposition VIII_1923.jpg"/>
          <p:cNvPicPr>
            <a:picLocks noChangeAspect="1" noChangeArrowheads="1"/>
          </p:cNvPicPr>
          <p:nvPr/>
        </p:nvPicPr>
        <p:blipFill>
          <a:blip r:embed="rId2" cstate="print"/>
          <a:srcRect/>
          <a:stretch>
            <a:fillRect/>
          </a:stretch>
        </p:blipFill>
        <p:spPr bwMode="auto">
          <a:xfrm>
            <a:off x="0" y="5133975"/>
            <a:ext cx="2514600" cy="1724025"/>
          </a:xfrm>
          <a:prstGeom prst="rect">
            <a:avLst/>
          </a:prstGeom>
          <a:noFill/>
          <a:ln w="9525">
            <a:noFill/>
            <a:miter lim="800000"/>
            <a:headEnd/>
            <a:tailEnd/>
          </a:ln>
        </p:spPr>
      </p:pic>
      <p:pic>
        <p:nvPicPr>
          <p:cNvPr id="8" name="Picture 15" descr="C:\Users\John\Pictures\Bespiegeling\H11Spiegel\Dada\Duchamp_bicycle1913.jpg"/>
          <p:cNvPicPr>
            <a:picLocks noChangeAspect="1" noChangeArrowheads="1"/>
          </p:cNvPicPr>
          <p:nvPr/>
        </p:nvPicPr>
        <p:blipFill>
          <a:blip r:embed="rId3" cstate="print"/>
          <a:srcRect/>
          <a:stretch>
            <a:fillRect/>
          </a:stretch>
        </p:blipFill>
        <p:spPr bwMode="auto">
          <a:xfrm>
            <a:off x="3581400" y="4495800"/>
            <a:ext cx="1701800" cy="2362200"/>
          </a:xfrm>
          <a:prstGeom prst="rect">
            <a:avLst/>
          </a:prstGeom>
          <a:noFill/>
          <a:ln w="9525">
            <a:noFill/>
            <a:miter lim="800000"/>
            <a:headEnd/>
            <a:tailEnd/>
          </a:ln>
        </p:spPr>
      </p:pic>
      <p:pic>
        <p:nvPicPr>
          <p:cNvPr id="9" name="Picture 14" descr="C:\Users\John\Pictures\Bespiegeling\H11Spiegel\wo.1.jpg"/>
          <p:cNvPicPr>
            <a:picLocks noChangeAspect="1" noChangeArrowheads="1"/>
          </p:cNvPicPr>
          <p:nvPr/>
        </p:nvPicPr>
        <p:blipFill>
          <a:blip r:embed="rId4" cstate="print"/>
          <a:srcRect/>
          <a:stretch>
            <a:fillRect/>
          </a:stretch>
        </p:blipFill>
        <p:spPr bwMode="auto">
          <a:xfrm>
            <a:off x="4953000" y="4902200"/>
            <a:ext cx="2409825" cy="1955800"/>
          </a:xfrm>
          <a:prstGeom prst="rect">
            <a:avLst/>
          </a:prstGeom>
          <a:noFill/>
          <a:ln w="9525">
            <a:noFill/>
            <a:miter lim="800000"/>
            <a:headEnd/>
            <a:tailEnd/>
          </a:ln>
        </p:spPr>
      </p:pic>
      <p:pic>
        <p:nvPicPr>
          <p:cNvPr id="10" name="Picture 13" descr="C:\Users\John\Pictures\Bespiegeling\H11Spiegel\Rituele oerdans\Nijinsky2.jpg"/>
          <p:cNvPicPr>
            <a:picLocks noChangeAspect="1" noChangeArrowheads="1"/>
          </p:cNvPicPr>
          <p:nvPr/>
        </p:nvPicPr>
        <p:blipFill>
          <a:blip r:embed="rId5" cstate="print"/>
          <a:srcRect/>
          <a:stretch>
            <a:fillRect/>
          </a:stretch>
        </p:blipFill>
        <p:spPr bwMode="auto">
          <a:xfrm>
            <a:off x="2209800" y="4495800"/>
            <a:ext cx="1524000" cy="2362200"/>
          </a:xfrm>
          <a:prstGeom prst="rect">
            <a:avLst/>
          </a:prstGeom>
          <a:noFill/>
          <a:ln w="9525">
            <a:noFill/>
            <a:miter lim="800000"/>
            <a:headEnd/>
            <a:tailEnd/>
          </a:ln>
        </p:spPr>
      </p:pic>
      <p:pic>
        <p:nvPicPr>
          <p:cNvPr id="11" name="Picture 16" descr="C:\Users\John\Pictures\Bespiegeling\H11Spiegel\Vliegen\Bleriot_XI_Thulin_2.jpg"/>
          <p:cNvPicPr>
            <a:picLocks noChangeAspect="1" noChangeArrowheads="1"/>
          </p:cNvPicPr>
          <p:nvPr/>
        </p:nvPicPr>
        <p:blipFill>
          <a:blip r:embed="rId6" cstate="print"/>
          <a:srcRect/>
          <a:stretch>
            <a:fillRect/>
          </a:stretch>
        </p:blipFill>
        <p:spPr bwMode="auto">
          <a:xfrm>
            <a:off x="6811963" y="4495800"/>
            <a:ext cx="2332037" cy="889000"/>
          </a:xfrm>
          <a:prstGeom prst="rect">
            <a:avLst/>
          </a:prstGeom>
          <a:noFill/>
          <a:ln w="9525">
            <a:noFill/>
            <a:miter lim="800000"/>
            <a:headEnd/>
            <a:tailEnd/>
          </a:ln>
        </p:spPr>
      </p:pic>
      <p:pic>
        <p:nvPicPr>
          <p:cNvPr id="12" name="Picture 17" descr="C:\Users\John\Pictures\Bespiegeling\H11Spiegel\Surrealisme\Dali_faceofwar_1940.jpg"/>
          <p:cNvPicPr>
            <a:picLocks noChangeAspect="1" noChangeArrowheads="1"/>
          </p:cNvPicPr>
          <p:nvPr/>
        </p:nvPicPr>
        <p:blipFill>
          <a:blip r:embed="rId7" cstate="print"/>
          <a:srcRect/>
          <a:stretch>
            <a:fillRect/>
          </a:stretch>
        </p:blipFill>
        <p:spPr bwMode="auto">
          <a:xfrm>
            <a:off x="7326313" y="5356225"/>
            <a:ext cx="1817687" cy="1501775"/>
          </a:xfrm>
          <a:prstGeom prst="rect">
            <a:avLst/>
          </a:prstGeom>
          <a:noFill/>
          <a:ln w="9525">
            <a:noFill/>
            <a:miter lim="800000"/>
            <a:headEnd/>
            <a:tailEnd/>
          </a:ln>
        </p:spPr>
      </p:pic>
    </p:spTree>
    <p:extLst>
      <p:ext uri="{BB962C8B-B14F-4D97-AF65-F5344CB8AC3E}">
        <p14:creationId xmlns:p14="http://schemas.microsoft.com/office/powerpoint/2010/main" val="3023674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a:solidFill>
                  <a:schemeClr val="accent6"/>
                </a:solidFill>
              </a:rPr>
              <a:t>Primitief  </a:t>
            </a:r>
          </a:p>
        </p:txBody>
      </p:sp>
      <p:pic>
        <p:nvPicPr>
          <p:cNvPr id="4" name="Picture 11" descr="C:\Users\John\Pictures\Bespiegeling\Jazz\josephine-baker.jpg"/>
          <p:cNvPicPr>
            <a:picLocks noChangeAspect="1" noChangeArrowheads="1"/>
          </p:cNvPicPr>
          <p:nvPr/>
        </p:nvPicPr>
        <p:blipFill>
          <a:blip r:embed="rId2"/>
          <a:srcRect/>
          <a:stretch>
            <a:fillRect/>
          </a:stretch>
        </p:blipFill>
        <p:spPr bwMode="auto">
          <a:xfrm>
            <a:off x="5940152" y="1124744"/>
            <a:ext cx="2900363" cy="4281488"/>
          </a:xfrm>
          <a:prstGeom prst="rect">
            <a:avLst/>
          </a:prstGeom>
          <a:solidFill>
            <a:schemeClr val="accent6"/>
          </a:solidFill>
          <a:ln w="9525">
            <a:noFill/>
            <a:miter lim="800000"/>
            <a:headEnd/>
            <a:tailEnd/>
          </a:ln>
        </p:spPr>
      </p:pic>
      <p:sp>
        <p:nvSpPr>
          <p:cNvPr id="5" name="Text Box 21"/>
          <p:cNvSpPr txBox="1">
            <a:spLocks noChangeArrowheads="1"/>
          </p:cNvSpPr>
          <p:nvPr/>
        </p:nvSpPr>
        <p:spPr bwMode="auto">
          <a:xfrm>
            <a:off x="7627354" y="4944272"/>
            <a:ext cx="1194430" cy="461665"/>
          </a:xfrm>
          <a:prstGeom prst="rect">
            <a:avLst/>
          </a:prstGeom>
          <a:noFill/>
          <a:ln w="9525">
            <a:noFill/>
            <a:miter lim="800000"/>
            <a:headEnd/>
            <a:tailEnd/>
          </a:ln>
        </p:spPr>
        <p:txBody>
          <a:bodyPr wrap="none">
            <a:spAutoFit/>
          </a:bodyPr>
          <a:lstStyle/>
          <a:p>
            <a:pPr algn="r"/>
            <a:r>
              <a:rPr lang="nl-NL" sz="1200" baseline="0" dirty="0">
                <a:hlinkClick r:id="rId3"/>
              </a:rPr>
              <a:t>Fragment </a:t>
            </a:r>
            <a:br>
              <a:rPr lang="nl-NL" sz="1200" baseline="0" dirty="0">
                <a:hlinkClick r:id="rId3"/>
              </a:rPr>
            </a:br>
            <a:r>
              <a:rPr lang="nl-NL" sz="1200" baseline="0" dirty="0">
                <a:hlinkClick r:id="rId3"/>
              </a:rPr>
              <a:t>Josephine Baker</a:t>
            </a:r>
            <a:endParaRPr lang="nl-NL" sz="1200" baseline="0" dirty="0"/>
          </a:p>
        </p:txBody>
      </p:sp>
      <p:sp>
        <p:nvSpPr>
          <p:cNvPr id="6" name="Text Box 23"/>
          <p:cNvSpPr txBox="1">
            <a:spLocks noChangeArrowheads="1"/>
          </p:cNvSpPr>
          <p:nvPr/>
        </p:nvSpPr>
        <p:spPr bwMode="auto">
          <a:xfrm>
            <a:off x="5951996" y="5503539"/>
            <a:ext cx="2888519" cy="830263"/>
          </a:xfrm>
          <a:prstGeom prst="rect">
            <a:avLst/>
          </a:prstGeom>
          <a:solidFill>
            <a:schemeClr val="accent6"/>
          </a:solidFill>
          <a:ln w="9525">
            <a:noFill/>
            <a:miter lim="800000"/>
            <a:headEnd/>
            <a:tailEnd/>
          </a:ln>
        </p:spPr>
        <p:txBody>
          <a:bodyPr wrap="square">
            <a:spAutoFit/>
          </a:bodyPr>
          <a:lstStyle/>
          <a:p>
            <a:r>
              <a:rPr lang="nl-NL" sz="1200" baseline="0" dirty="0">
                <a:solidFill>
                  <a:schemeClr val="bg1"/>
                </a:solidFill>
              </a:rPr>
              <a:t>In de jaren twintig wordt in Parijs de </a:t>
            </a:r>
            <a:br>
              <a:rPr lang="nl-NL" sz="1200" baseline="0" dirty="0">
                <a:solidFill>
                  <a:schemeClr val="bg1"/>
                </a:solidFill>
              </a:rPr>
            </a:br>
            <a:r>
              <a:rPr lang="nl-NL" sz="1200" baseline="0" dirty="0">
                <a:solidFill>
                  <a:schemeClr val="bg1"/>
                </a:solidFill>
              </a:rPr>
              <a:t>Revue </a:t>
            </a:r>
            <a:r>
              <a:rPr lang="nl-NL" sz="1200" baseline="0" dirty="0" err="1">
                <a:solidFill>
                  <a:schemeClr val="bg1"/>
                </a:solidFill>
              </a:rPr>
              <a:t>Nègre</a:t>
            </a:r>
            <a:r>
              <a:rPr lang="nl-NL" sz="1200" baseline="0" dirty="0">
                <a:solidFill>
                  <a:schemeClr val="bg1"/>
                </a:solidFill>
              </a:rPr>
              <a:t> </a:t>
            </a:r>
            <a:r>
              <a:rPr lang="nl-NL" sz="1200" baseline="0" dirty="0" smtClean="0">
                <a:solidFill>
                  <a:schemeClr val="bg1"/>
                </a:solidFill>
              </a:rPr>
              <a:t>populair. Het </a:t>
            </a:r>
            <a:r>
              <a:rPr lang="nl-NL" sz="1200" baseline="0" dirty="0">
                <a:solidFill>
                  <a:schemeClr val="bg1"/>
                </a:solidFill>
              </a:rPr>
              <a:t>optreden van </a:t>
            </a:r>
            <a:br>
              <a:rPr lang="nl-NL" sz="1200" baseline="0" dirty="0">
                <a:solidFill>
                  <a:schemeClr val="bg1"/>
                </a:solidFill>
              </a:rPr>
            </a:br>
            <a:r>
              <a:rPr lang="nl-NL" sz="1200" baseline="0" dirty="0">
                <a:solidFill>
                  <a:schemeClr val="bg1"/>
                </a:solidFill>
              </a:rPr>
              <a:t>Baker bevestigde het beeld dat het blanke publiek had van de </a:t>
            </a:r>
            <a:r>
              <a:rPr lang="nl-NL" sz="1200" baseline="0" dirty="0">
                <a:solidFill>
                  <a:schemeClr val="bg1"/>
                </a:solidFill>
                <a:latin typeface="Times New Roman" pitchFamily="18" charset="0"/>
              </a:rPr>
              <a:t>‘</a:t>
            </a:r>
            <a:r>
              <a:rPr lang="nl-NL" sz="1200" baseline="0" dirty="0">
                <a:solidFill>
                  <a:schemeClr val="bg1"/>
                </a:solidFill>
              </a:rPr>
              <a:t>primitieve neger</a:t>
            </a:r>
            <a:r>
              <a:rPr lang="nl-NL" sz="1200" baseline="0" dirty="0">
                <a:solidFill>
                  <a:schemeClr val="bg1"/>
                </a:solidFill>
                <a:latin typeface="Times New Roman" pitchFamily="18" charset="0"/>
              </a:rPr>
              <a:t>’</a:t>
            </a:r>
            <a:r>
              <a:rPr lang="nl-NL" sz="1200" baseline="0" dirty="0">
                <a:solidFill>
                  <a:schemeClr val="bg1"/>
                </a:solidFill>
              </a:rPr>
              <a:t>. </a:t>
            </a:r>
          </a:p>
        </p:txBody>
      </p:sp>
      <p:pic>
        <p:nvPicPr>
          <p:cNvPr id="2050" name="Picture 2" descr="http://www.barewalls.com/i/c/483432_Revue-Neg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87" y="3803459"/>
            <a:ext cx="1737753" cy="26666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1.media.tumblr.com/4f0b71748a03ec19a46f517fd28fec83/tumblr_mqew5q5Nnw1rrnekqo1_12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6415" y="1021260"/>
            <a:ext cx="3889079" cy="5345343"/>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02487" y="1124744"/>
            <a:ext cx="1737753" cy="1815882"/>
          </a:xfrm>
          <a:prstGeom prst="rect">
            <a:avLst/>
          </a:prstGeom>
          <a:noFill/>
        </p:spPr>
        <p:txBody>
          <a:bodyPr wrap="square" rtlCol="0">
            <a:spAutoFit/>
          </a:bodyPr>
          <a:lstStyle/>
          <a:p>
            <a:r>
              <a:rPr lang="nl-NL" sz="1400" dirty="0" smtClean="0"/>
              <a:t>Revue </a:t>
            </a:r>
            <a:r>
              <a:rPr lang="nl-NL" sz="1400" dirty="0" err="1" smtClean="0"/>
              <a:t>Nègre</a:t>
            </a:r>
            <a:endParaRPr lang="nl-NL" sz="1400" dirty="0" smtClean="0"/>
          </a:p>
          <a:p>
            <a:r>
              <a:rPr lang="nl-NL" sz="1400" dirty="0" smtClean="0"/>
              <a:t>Josephine Baker</a:t>
            </a:r>
          </a:p>
          <a:p>
            <a:endParaRPr lang="nl-NL" sz="1400" dirty="0"/>
          </a:p>
          <a:p>
            <a:r>
              <a:rPr lang="nl-NL" sz="1400" i="1" dirty="0" smtClean="0"/>
              <a:t>Oerdriften en seksuele instincten</a:t>
            </a:r>
          </a:p>
          <a:p>
            <a:endParaRPr lang="nl-NL" sz="1400" i="1" dirty="0"/>
          </a:p>
          <a:p>
            <a:r>
              <a:rPr lang="nl-NL" sz="1400" dirty="0" smtClean="0"/>
              <a:t>Vooroordelen worden bevestigd </a:t>
            </a:r>
            <a:r>
              <a:rPr lang="nl-NL" sz="1400" i="1" dirty="0" smtClean="0"/>
              <a:t> </a:t>
            </a:r>
            <a:endParaRPr lang="nl-NL" sz="1400" i="1" dirty="0"/>
          </a:p>
        </p:txBody>
      </p:sp>
    </p:spTree>
    <p:extLst>
      <p:ext uri="{BB962C8B-B14F-4D97-AF65-F5344CB8AC3E}">
        <p14:creationId xmlns:p14="http://schemas.microsoft.com/office/powerpoint/2010/main" val="819209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Jazz </a:t>
            </a:r>
            <a:r>
              <a:rPr lang="nl-NL" sz="1200" dirty="0" err="1" smtClean="0">
                <a:solidFill>
                  <a:schemeClr val="accent6"/>
                </a:solidFill>
              </a:rPr>
              <a:t>blz</a:t>
            </a:r>
            <a:r>
              <a:rPr lang="nl-NL" sz="1200" dirty="0" smtClean="0">
                <a:solidFill>
                  <a:schemeClr val="accent6"/>
                </a:solidFill>
              </a:rPr>
              <a:t> 46-47</a:t>
            </a:r>
            <a:r>
              <a:rPr lang="nl-NL" sz="2800" dirty="0" smtClean="0">
                <a:solidFill>
                  <a:schemeClr val="accent6"/>
                </a:solidFill>
              </a:rPr>
              <a:t>  </a:t>
            </a:r>
            <a:endParaRPr lang="nl-NL" sz="2800" dirty="0">
              <a:solidFill>
                <a:schemeClr val="accent6"/>
              </a:solidFill>
            </a:endParaRPr>
          </a:p>
        </p:txBody>
      </p:sp>
      <p:pic>
        <p:nvPicPr>
          <p:cNvPr id="4" name="Picture 1027" descr="C:\Users\John\Pictures\Bespiegeling\Jazz\joplin-piano.jpg"/>
          <p:cNvPicPr>
            <a:picLocks noChangeAspect="1" noChangeArrowheads="1"/>
          </p:cNvPicPr>
          <p:nvPr/>
        </p:nvPicPr>
        <p:blipFill>
          <a:blip r:embed="rId2"/>
          <a:srcRect/>
          <a:stretch>
            <a:fillRect/>
          </a:stretch>
        </p:blipFill>
        <p:spPr bwMode="auto">
          <a:xfrm>
            <a:off x="685800" y="4587875"/>
            <a:ext cx="3657600" cy="2219325"/>
          </a:xfrm>
          <a:prstGeom prst="rect">
            <a:avLst/>
          </a:prstGeom>
          <a:noFill/>
          <a:ln w="9525">
            <a:noFill/>
            <a:miter lim="800000"/>
            <a:headEnd/>
            <a:tailEnd/>
          </a:ln>
        </p:spPr>
      </p:pic>
      <p:sp>
        <p:nvSpPr>
          <p:cNvPr id="5" name="Text Box 1030"/>
          <p:cNvSpPr txBox="1">
            <a:spLocks noChangeArrowheads="1"/>
          </p:cNvSpPr>
          <p:nvPr/>
        </p:nvSpPr>
        <p:spPr bwMode="auto">
          <a:xfrm>
            <a:off x="4780515" y="5986046"/>
            <a:ext cx="2302768" cy="677108"/>
          </a:xfrm>
          <a:prstGeom prst="rect">
            <a:avLst/>
          </a:prstGeom>
          <a:solidFill>
            <a:schemeClr val="accent6"/>
          </a:solidFill>
          <a:ln w="9525">
            <a:noFill/>
            <a:miter lim="800000"/>
            <a:headEnd/>
            <a:tailEnd/>
          </a:ln>
        </p:spPr>
        <p:txBody>
          <a:bodyPr wrap="square">
            <a:spAutoFit/>
          </a:bodyPr>
          <a:lstStyle/>
          <a:p>
            <a:pPr>
              <a:defRPr/>
            </a:pPr>
            <a:r>
              <a:rPr lang="nl-NL" sz="1200" baseline="0" dirty="0">
                <a:solidFill>
                  <a:schemeClr val="bg1"/>
                </a:solidFill>
                <a:latin typeface="Arial" charset="0"/>
              </a:rPr>
              <a:t>Showbusiness is een ‘ticket </a:t>
            </a:r>
            <a:r>
              <a:rPr lang="nl-NL" sz="1200" baseline="0" dirty="0" err="1">
                <a:solidFill>
                  <a:schemeClr val="bg1"/>
                </a:solidFill>
                <a:latin typeface="Arial" charset="0"/>
              </a:rPr>
              <a:t>to</a:t>
            </a:r>
            <a:r>
              <a:rPr lang="nl-NL" sz="1200" baseline="0" dirty="0">
                <a:solidFill>
                  <a:schemeClr val="bg1"/>
                </a:solidFill>
                <a:latin typeface="Arial" charset="0"/>
              </a:rPr>
              <a:t> a </a:t>
            </a:r>
            <a:r>
              <a:rPr lang="nl-NL" sz="1200" baseline="0" dirty="0" err="1">
                <a:solidFill>
                  <a:schemeClr val="bg1"/>
                </a:solidFill>
                <a:latin typeface="Arial" charset="0"/>
              </a:rPr>
              <a:t>better</a:t>
            </a:r>
            <a:r>
              <a:rPr lang="nl-NL" sz="1200" baseline="0" dirty="0">
                <a:solidFill>
                  <a:schemeClr val="bg1"/>
                </a:solidFill>
                <a:latin typeface="Arial" charset="0"/>
              </a:rPr>
              <a:t> life’, een manier om alle ellende te ontvluchten</a:t>
            </a:r>
            <a:r>
              <a:rPr lang="nl-NL" sz="1400" baseline="0" dirty="0">
                <a:solidFill>
                  <a:schemeClr val="bg1"/>
                </a:solidFill>
                <a:latin typeface="Arial" charset="0"/>
              </a:rPr>
              <a:t>.</a:t>
            </a:r>
          </a:p>
        </p:txBody>
      </p:sp>
      <p:sp>
        <p:nvSpPr>
          <p:cNvPr id="6" name="Text Box 1031"/>
          <p:cNvSpPr txBox="1">
            <a:spLocks noChangeArrowheads="1"/>
          </p:cNvSpPr>
          <p:nvPr/>
        </p:nvSpPr>
        <p:spPr bwMode="auto">
          <a:xfrm>
            <a:off x="152400" y="609600"/>
            <a:ext cx="4621213" cy="3539430"/>
          </a:xfrm>
          <a:prstGeom prst="rect">
            <a:avLst/>
          </a:prstGeom>
          <a:noFill/>
          <a:ln w="9525">
            <a:noFill/>
            <a:miter lim="800000"/>
            <a:headEnd/>
            <a:tailEnd/>
          </a:ln>
        </p:spPr>
        <p:txBody>
          <a:bodyPr wrap="square">
            <a:spAutoFit/>
          </a:bodyPr>
          <a:lstStyle/>
          <a:p>
            <a:pPr>
              <a:defRPr/>
            </a:pPr>
            <a:endParaRPr lang="nl-NL" sz="1400" b="1" baseline="0" dirty="0" smtClean="0"/>
          </a:p>
          <a:p>
            <a:pPr>
              <a:defRPr/>
            </a:pPr>
            <a:endParaRPr lang="nl-NL" sz="1400" b="1" baseline="0" dirty="0" smtClean="0"/>
          </a:p>
          <a:p>
            <a:pPr>
              <a:defRPr/>
            </a:pPr>
            <a:r>
              <a:rPr lang="nl-NL" sz="1400" baseline="0" dirty="0" smtClean="0"/>
              <a:t>Ragtime  </a:t>
            </a:r>
            <a:r>
              <a:rPr lang="nl-NL" sz="1400" baseline="0" dirty="0"/>
              <a:t>door Stravinsky   </a:t>
            </a:r>
          </a:p>
          <a:p>
            <a:pPr>
              <a:defRPr/>
            </a:pPr>
            <a:r>
              <a:rPr lang="nl-NL" sz="1400" baseline="0" dirty="0"/>
              <a:t>Een stuk voor elf instrumenten, gebaseerd op jazzmuziek van New </a:t>
            </a:r>
            <a:r>
              <a:rPr lang="nl-NL" sz="1400" baseline="0" dirty="0" err="1"/>
              <a:t>Orleans</a:t>
            </a:r>
            <a:r>
              <a:rPr lang="nl-NL" sz="1400" baseline="0" dirty="0"/>
              <a:t>. </a:t>
            </a:r>
          </a:p>
          <a:p>
            <a:pPr>
              <a:defRPr/>
            </a:pPr>
            <a:r>
              <a:rPr lang="nl-NL" sz="1400" baseline="0" dirty="0"/>
              <a:t/>
            </a:r>
            <a:br>
              <a:rPr lang="nl-NL" sz="1400" baseline="0" dirty="0"/>
            </a:br>
            <a:r>
              <a:rPr lang="nl-NL" sz="1400" i="1" baseline="0" dirty="0"/>
              <a:t>‘Hit the </a:t>
            </a:r>
            <a:r>
              <a:rPr lang="nl-NL" sz="1400" i="1" baseline="0" dirty="0" err="1"/>
              <a:t>note</a:t>
            </a:r>
            <a:r>
              <a:rPr lang="nl-NL" sz="1400" i="1" baseline="0" dirty="0"/>
              <a:t> </a:t>
            </a:r>
            <a:r>
              <a:rPr lang="nl-NL" sz="1400" i="1" baseline="0" dirty="0" err="1"/>
              <a:t>twice</a:t>
            </a:r>
            <a:r>
              <a:rPr lang="nl-NL" sz="1400" i="1" baseline="0" dirty="0"/>
              <a:t>’ </a:t>
            </a:r>
          </a:p>
          <a:p>
            <a:pPr>
              <a:defRPr/>
            </a:pPr>
            <a:r>
              <a:rPr lang="nl-NL" sz="1400" baseline="0" dirty="0"/>
              <a:t>pianostijl rond 1900 in New </a:t>
            </a:r>
            <a:r>
              <a:rPr lang="nl-NL" sz="1400" baseline="0" dirty="0" err="1"/>
              <a:t>Orleans</a:t>
            </a:r>
            <a:endParaRPr lang="nl-NL" sz="1400" baseline="0" dirty="0"/>
          </a:p>
          <a:p>
            <a:pPr>
              <a:defRPr/>
            </a:pPr>
            <a:r>
              <a:rPr lang="nl-NL" sz="1400" baseline="0" dirty="0"/>
              <a:t>zwarte pianisten</a:t>
            </a:r>
          </a:p>
          <a:p>
            <a:pPr>
              <a:defRPr/>
            </a:pPr>
            <a:r>
              <a:rPr lang="nl-NL" sz="1400" i="1" baseline="0" dirty="0" err="1"/>
              <a:t>ragged</a:t>
            </a:r>
            <a:r>
              <a:rPr lang="nl-NL" sz="1400" i="1" baseline="0" dirty="0"/>
              <a:t> time</a:t>
            </a:r>
            <a:r>
              <a:rPr lang="nl-NL" sz="1400" baseline="0" dirty="0"/>
              <a:t>: verscheurde maat.</a:t>
            </a:r>
          </a:p>
          <a:p>
            <a:pPr>
              <a:defRPr/>
            </a:pPr>
            <a:r>
              <a:rPr lang="nl-NL" sz="1400" baseline="0" dirty="0"/>
              <a:t>Strakke baspartij </a:t>
            </a:r>
          </a:p>
          <a:p>
            <a:pPr>
              <a:defRPr/>
            </a:pPr>
            <a:r>
              <a:rPr lang="nl-NL" sz="1400" baseline="0" dirty="0"/>
              <a:t>De melodie gaat hier ritmisch tegenin </a:t>
            </a:r>
          </a:p>
          <a:p>
            <a:pPr>
              <a:defRPr/>
            </a:pPr>
            <a:r>
              <a:rPr lang="nl-NL" sz="1400" baseline="0" dirty="0"/>
              <a:t>Spelen op gevoel</a:t>
            </a:r>
          </a:p>
          <a:p>
            <a:pPr>
              <a:defRPr/>
            </a:pPr>
            <a:r>
              <a:rPr lang="nl-NL" sz="1400" baseline="0" dirty="0"/>
              <a:t>Eerste genoteerde zwarte muziek. </a:t>
            </a:r>
            <a:br>
              <a:rPr lang="nl-NL" sz="1400" baseline="0" dirty="0"/>
            </a:br>
            <a:r>
              <a:rPr lang="nl-NL" sz="1400" b="1" baseline="0" dirty="0" smtClean="0"/>
              <a:t>Scott </a:t>
            </a:r>
            <a:r>
              <a:rPr lang="nl-NL" sz="1400" b="1" baseline="0" dirty="0"/>
              <a:t>Joplin</a:t>
            </a:r>
            <a:r>
              <a:rPr lang="nl-NL" sz="1400" baseline="0" dirty="0"/>
              <a:t> ontwikkeld zich tot echte componist. </a:t>
            </a:r>
          </a:p>
          <a:p>
            <a:pPr>
              <a:defRPr/>
            </a:pPr>
            <a:r>
              <a:rPr lang="nl-NL" sz="1400" b="1" baseline="0" dirty="0"/>
              <a:t>cakewalk</a:t>
            </a:r>
            <a:endParaRPr lang="nl-NL" sz="1400" baseline="0" dirty="0"/>
          </a:p>
        </p:txBody>
      </p:sp>
      <p:pic>
        <p:nvPicPr>
          <p:cNvPr id="7" name="Picture 1034" descr="C:\Users\John\Pictures\Bespiegeling\H11Spiegel\Jazz\Ragtime.jpg"/>
          <p:cNvPicPr>
            <a:picLocks noChangeAspect="1" noChangeArrowheads="1"/>
          </p:cNvPicPr>
          <p:nvPr/>
        </p:nvPicPr>
        <p:blipFill>
          <a:blip r:embed="rId3"/>
          <a:srcRect/>
          <a:stretch>
            <a:fillRect/>
          </a:stretch>
        </p:blipFill>
        <p:spPr bwMode="auto">
          <a:xfrm>
            <a:off x="5166296" y="927884"/>
            <a:ext cx="3833973" cy="5012777"/>
          </a:xfrm>
          <a:prstGeom prst="rect">
            <a:avLst/>
          </a:prstGeom>
          <a:noFill/>
          <a:ln w="9525">
            <a:noFill/>
            <a:miter lim="800000"/>
            <a:headEnd/>
            <a:tailEnd/>
          </a:ln>
        </p:spPr>
      </p:pic>
      <p:sp>
        <p:nvSpPr>
          <p:cNvPr id="8" name="Tekstvak 7">
            <a:hlinkClick r:id="rId4"/>
          </p:cNvPr>
          <p:cNvSpPr txBox="1"/>
          <p:nvPr/>
        </p:nvSpPr>
        <p:spPr>
          <a:xfrm>
            <a:off x="323528" y="4133304"/>
            <a:ext cx="3024336" cy="276999"/>
          </a:xfrm>
          <a:prstGeom prst="rect">
            <a:avLst/>
          </a:prstGeom>
          <a:noFill/>
        </p:spPr>
        <p:txBody>
          <a:bodyPr wrap="square" rtlCol="0">
            <a:spAutoFit/>
          </a:bodyPr>
          <a:lstStyle/>
          <a:p>
            <a:r>
              <a:rPr lang="nl-NL" sz="1200" dirty="0" smtClean="0"/>
              <a:t>Scott Joplin Ragtime</a:t>
            </a:r>
            <a:endParaRPr lang="nl-NL" sz="1200" dirty="0"/>
          </a:p>
        </p:txBody>
      </p:sp>
      <p:sp>
        <p:nvSpPr>
          <p:cNvPr id="9" name="Tekstvak 8">
            <a:hlinkClick r:id="rId5"/>
          </p:cNvPr>
          <p:cNvSpPr txBox="1"/>
          <p:nvPr/>
        </p:nvSpPr>
        <p:spPr>
          <a:xfrm>
            <a:off x="2889565" y="1057907"/>
            <a:ext cx="1872208" cy="253916"/>
          </a:xfrm>
          <a:prstGeom prst="rect">
            <a:avLst/>
          </a:prstGeom>
          <a:noFill/>
        </p:spPr>
        <p:txBody>
          <a:bodyPr wrap="square" rtlCol="0">
            <a:spAutoFit/>
          </a:bodyPr>
          <a:lstStyle/>
          <a:p>
            <a:r>
              <a:rPr lang="nl-NL" sz="1050" dirty="0" smtClean="0"/>
              <a:t>Ragtime </a:t>
            </a:r>
            <a:r>
              <a:rPr lang="nl-NL" sz="1050" dirty="0" err="1" smtClean="0"/>
              <a:t>stravinsky</a:t>
            </a:r>
            <a:r>
              <a:rPr lang="nl-NL" sz="1050" dirty="0" smtClean="0"/>
              <a:t> fragment </a:t>
            </a:r>
            <a:endParaRPr lang="nl-NL" sz="1050" dirty="0"/>
          </a:p>
        </p:txBody>
      </p:sp>
    </p:spTree>
    <p:extLst>
      <p:ext uri="{BB962C8B-B14F-4D97-AF65-F5344CB8AC3E}">
        <p14:creationId xmlns:p14="http://schemas.microsoft.com/office/powerpoint/2010/main" val="2132004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Blues  </a:t>
            </a:r>
            <a:endParaRPr lang="nl-NL" sz="2800" dirty="0">
              <a:solidFill>
                <a:schemeClr val="accent6"/>
              </a:solidFill>
            </a:endParaRPr>
          </a:p>
        </p:txBody>
      </p:sp>
      <p:sp>
        <p:nvSpPr>
          <p:cNvPr id="4" name="Text Box 1030"/>
          <p:cNvSpPr txBox="1">
            <a:spLocks noChangeArrowheads="1"/>
          </p:cNvSpPr>
          <p:nvPr/>
        </p:nvSpPr>
        <p:spPr bwMode="auto">
          <a:xfrm>
            <a:off x="6892" y="873160"/>
            <a:ext cx="8659812" cy="2246769"/>
          </a:xfrm>
          <a:prstGeom prst="rect">
            <a:avLst/>
          </a:prstGeom>
          <a:noFill/>
          <a:ln w="9525">
            <a:noFill/>
            <a:miter lim="800000"/>
            <a:headEnd/>
            <a:tailEnd/>
          </a:ln>
        </p:spPr>
        <p:txBody>
          <a:bodyPr>
            <a:spAutoFit/>
          </a:bodyPr>
          <a:lstStyle/>
          <a:p>
            <a:r>
              <a:rPr lang="nl-NL" sz="1400" baseline="0" dirty="0" err="1"/>
              <a:t>Bessie</a:t>
            </a:r>
            <a:r>
              <a:rPr lang="nl-NL" sz="1400" baseline="0" dirty="0"/>
              <a:t> Smith </a:t>
            </a:r>
          </a:p>
          <a:p>
            <a:r>
              <a:rPr lang="nl-NL" sz="1400" baseline="0" dirty="0"/>
              <a:t>showbusiness: een </a:t>
            </a:r>
            <a:r>
              <a:rPr lang="nl-NL" sz="1400" i="1" baseline="0" dirty="0"/>
              <a:t>‘ticket </a:t>
            </a:r>
            <a:r>
              <a:rPr lang="nl-NL" sz="1400" i="1" baseline="0" dirty="0" err="1"/>
              <a:t>for</a:t>
            </a:r>
            <a:r>
              <a:rPr lang="nl-NL" sz="1400" i="1" baseline="0" dirty="0"/>
              <a:t> e </a:t>
            </a:r>
            <a:r>
              <a:rPr lang="nl-NL" sz="1400" i="1" baseline="0" dirty="0" err="1"/>
              <a:t>better</a:t>
            </a:r>
            <a:r>
              <a:rPr lang="nl-NL" sz="1400" i="1" baseline="0" dirty="0"/>
              <a:t> life’</a:t>
            </a:r>
            <a:r>
              <a:rPr lang="nl-NL" sz="1400" baseline="0" dirty="0"/>
              <a:t>. </a:t>
            </a:r>
          </a:p>
          <a:p>
            <a:r>
              <a:rPr lang="nl-NL" sz="1400" baseline="0" dirty="0" err="1"/>
              <a:t>Rabbit</a:t>
            </a:r>
            <a:r>
              <a:rPr lang="nl-NL" sz="1400" baseline="0" dirty="0"/>
              <a:t> Foot </a:t>
            </a:r>
            <a:r>
              <a:rPr lang="nl-NL" sz="1400" baseline="0" dirty="0" err="1"/>
              <a:t>Minstrel</a:t>
            </a:r>
            <a:r>
              <a:rPr lang="nl-NL" sz="1400" baseline="0" dirty="0"/>
              <a:t> Shows </a:t>
            </a:r>
            <a:r>
              <a:rPr lang="nl-NL" sz="1400" b="1" baseline="0" dirty="0">
                <a:solidFill>
                  <a:schemeClr val="tx2"/>
                </a:solidFill>
              </a:rPr>
              <a:t> </a:t>
            </a:r>
          </a:p>
          <a:p>
            <a:endParaRPr lang="nl-NL" sz="1400" i="1" baseline="0" dirty="0" smtClean="0"/>
          </a:p>
          <a:p>
            <a:r>
              <a:rPr lang="nl-NL" sz="1400" i="1" baseline="0" dirty="0" smtClean="0"/>
              <a:t>‘</a:t>
            </a:r>
            <a:r>
              <a:rPr lang="nl-NL" sz="1400" i="1" baseline="0" dirty="0" err="1"/>
              <a:t>St’Louis</a:t>
            </a:r>
            <a:r>
              <a:rPr lang="nl-NL" sz="1400" i="1" baseline="0" dirty="0"/>
              <a:t> Blues’</a:t>
            </a:r>
            <a:r>
              <a:rPr lang="nl-NL" sz="1400" baseline="0" dirty="0"/>
              <a:t> (1925) gezongen door </a:t>
            </a:r>
            <a:r>
              <a:rPr lang="nl-NL" sz="1400" baseline="0" dirty="0" err="1"/>
              <a:t>Bessie</a:t>
            </a:r>
            <a:r>
              <a:rPr lang="nl-NL" sz="1400" baseline="0" dirty="0"/>
              <a:t> Smith met Louis Armstrong (1901-1971) op cornet.</a:t>
            </a:r>
          </a:p>
          <a:p>
            <a:r>
              <a:rPr lang="nl-NL" sz="1400" baseline="0" dirty="0"/>
              <a:t>De cornet levert commentaar op de tekst. </a:t>
            </a:r>
          </a:p>
          <a:p>
            <a:r>
              <a:rPr lang="nl-NL" sz="1400" baseline="0" dirty="0"/>
              <a:t>’dirty </a:t>
            </a:r>
            <a:r>
              <a:rPr lang="nl-NL" sz="1400" baseline="0" dirty="0" err="1"/>
              <a:t>intonation</a:t>
            </a:r>
            <a:r>
              <a:rPr lang="nl-NL" sz="1400" baseline="0" dirty="0"/>
              <a:t>’</a:t>
            </a:r>
          </a:p>
          <a:p>
            <a:r>
              <a:rPr lang="nl-NL" sz="1400" baseline="0" dirty="0"/>
              <a:t>een slepend tempo </a:t>
            </a:r>
            <a:br>
              <a:rPr lang="nl-NL" sz="1400" baseline="0" dirty="0"/>
            </a:br>
            <a:r>
              <a:rPr lang="nl-NL" sz="1400" baseline="0" dirty="0"/>
              <a:t>Afspiegeling van de toenmalige situatie: </a:t>
            </a:r>
            <a:endParaRPr lang="nl-NL" sz="1400" baseline="0" dirty="0" smtClean="0"/>
          </a:p>
          <a:p>
            <a:r>
              <a:rPr lang="nl-NL" sz="1400" i="1" baseline="0" dirty="0" smtClean="0"/>
              <a:t>Na </a:t>
            </a:r>
            <a:r>
              <a:rPr lang="nl-NL" sz="1400" i="1" baseline="0" dirty="0"/>
              <a:t>de afschaffing van de slavernij is de zwarte wel vrij, maar heeft totaal geen rechten. </a:t>
            </a:r>
            <a:endParaRPr lang="nl-NL" sz="1400" baseline="0" dirty="0"/>
          </a:p>
        </p:txBody>
      </p:sp>
      <p:pic>
        <p:nvPicPr>
          <p:cNvPr id="5" name="Picture 1035" descr="C:\Users\John\Pictures\Bespiegeling\Jazz\Bessie Smith.jpg"/>
          <p:cNvPicPr>
            <a:picLocks noChangeAspect="1" noChangeArrowheads="1"/>
          </p:cNvPicPr>
          <p:nvPr/>
        </p:nvPicPr>
        <p:blipFill>
          <a:blip r:embed="rId2"/>
          <a:srcRect/>
          <a:stretch>
            <a:fillRect/>
          </a:stretch>
        </p:blipFill>
        <p:spPr bwMode="auto">
          <a:xfrm>
            <a:off x="228601" y="3161612"/>
            <a:ext cx="2687216" cy="3543987"/>
          </a:xfrm>
          <a:prstGeom prst="rect">
            <a:avLst/>
          </a:prstGeom>
          <a:noFill/>
          <a:ln w="9525">
            <a:noFill/>
            <a:miter lim="800000"/>
            <a:headEnd/>
            <a:tailEnd/>
          </a:ln>
        </p:spPr>
      </p:pic>
      <p:pic>
        <p:nvPicPr>
          <p:cNvPr id="6" name="Picture 1036" descr="C:\Users\John\Pictures\Bespiegeling\Jazz\Louis Armstrong-poster.jpg"/>
          <p:cNvPicPr>
            <a:picLocks noChangeAspect="1" noChangeArrowheads="1"/>
          </p:cNvPicPr>
          <p:nvPr/>
        </p:nvPicPr>
        <p:blipFill>
          <a:blip r:embed="rId3"/>
          <a:srcRect/>
          <a:stretch>
            <a:fillRect/>
          </a:stretch>
        </p:blipFill>
        <p:spPr bwMode="auto">
          <a:xfrm>
            <a:off x="6004917" y="3124200"/>
            <a:ext cx="2881908" cy="3581400"/>
          </a:xfrm>
          <a:prstGeom prst="rect">
            <a:avLst/>
          </a:prstGeom>
          <a:noFill/>
          <a:ln w="9525">
            <a:noFill/>
            <a:miter lim="800000"/>
            <a:headEnd/>
            <a:tailEnd/>
          </a:ln>
        </p:spPr>
      </p:pic>
      <p:sp>
        <p:nvSpPr>
          <p:cNvPr id="7" name="Text Box 1037"/>
          <p:cNvSpPr txBox="1">
            <a:spLocks noChangeArrowheads="1"/>
          </p:cNvSpPr>
          <p:nvPr/>
        </p:nvSpPr>
        <p:spPr bwMode="auto">
          <a:xfrm>
            <a:off x="6281737" y="194786"/>
            <a:ext cx="2862263" cy="942975"/>
          </a:xfrm>
          <a:prstGeom prst="rect">
            <a:avLst/>
          </a:prstGeom>
          <a:solidFill>
            <a:schemeClr val="accent6"/>
          </a:solidFill>
          <a:ln w="9525">
            <a:noFill/>
            <a:miter lim="800000"/>
            <a:headEnd/>
            <a:tailEnd/>
          </a:ln>
        </p:spPr>
        <p:txBody>
          <a:bodyPr wrap="none">
            <a:spAutoFit/>
          </a:bodyPr>
          <a:lstStyle/>
          <a:p>
            <a:r>
              <a:rPr lang="nl-NL" sz="1400" baseline="0" dirty="0">
                <a:solidFill>
                  <a:schemeClr val="bg1"/>
                </a:solidFill>
              </a:rPr>
              <a:t>In de melodie worden </a:t>
            </a:r>
            <a:r>
              <a:rPr lang="nl-NL" sz="1400" baseline="0" dirty="0">
                <a:solidFill>
                  <a:schemeClr val="bg1"/>
                </a:solidFill>
                <a:latin typeface="Times New Roman" pitchFamily="18" charset="0"/>
              </a:rPr>
              <a:t>‘</a:t>
            </a:r>
            <a:r>
              <a:rPr lang="nl-NL" sz="1400" i="1" baseline="0" dirty="0">
                <a:solidFill>
                  <a:schemeClr val="bg1"/>
                </a:solidFill>
              </a:rPr>
              <a:t>blue </a:t>
            </a:r>
            <a:r>
              <a:rPr lang="nl-NL" sz="1400" i="1" baseline="0" dirty="0" err="1">
                <a:solidFill>
                  <a:schemeClr val="bg1"/>
                </a:solidFill>
              </a:rPr>
              <a:t>notes</a:t>
            </a:r>
            <a:r>
              <a:rPr lang="nl-NL" sz="1400" i="1" baseline="0" dirty="0">
                <a:solidFill>
                  <a:schemeClr val="bg1"/>
                </a:solidFill>
                <a:latin typeface="Times New Roman" pitchFamily="18" charset="0"/>
              </a:rPr>
              <a:t>’</a:t>
            </a:r>
            <a:r>
              <a:rPr lang="nl-NL" sz="1400" baseline="0" dirty="0">
                <a:solidFill>
                  <a:schemeClr val="bg1"/>
                </a:solidFill>
              </a:rPr>
              <a:t/>
            </a:r>
            <a:br>
              <a:rPr lang="nl-NL" sz="1400" baseline="0" dirty="0">
                <a:solidFill>
                  <a:schemeClr val="bg1"/>
                </a:solidFill>
              </a:rPr>
            </a:br>
            <a:r>
              <a:rPr lang="nl-NL" sz="1400" baseline="0" dirty="0">
                <a:solidFill>
                  <a:schemeClr val="bg1"/>
                </a:solidFill>
              </a:rPr>
              <a:t>gebruikt, noten die in combinatie </a:t>
            </a:r>
            <a:br>
              <a:rPr lang="nl-NL" sz="1400" baseline="0" dirty="0">
                <a:solidFill>
                  <a:schemeClr val="bg1"/>
                </a:solidFill>
              </a:rPr>
            </a:br>
            <a:r>
              <a:rPr lang="nl-NL" sz="1400" baseline="0" dirty="0">
                <a:solidFill>
                  <a:schemeClr val="bg1"/>
                </a:solidFill>
              </a:rPr>
              <a:t>met de begeleidingsakkoorden </a:t>
            </a:r>
            <a:br>
              <a:rPr lang="nl-NL" sz="1400" baseline="0" dirty="0">
                <a:solidFill>
                  <a:schemeClr val="bg1"/>
                </a:solidFill>
              </a:rPr>
            </a:br>
            <a:r>
              <a:rPr lang="nl-NL" sz="1400" baseline="0" dirty="0">
                <a:solidFill>
                  <a:schemeClr val="bg1"/>
                </a:solidFill>
              </a:rPr>
              <a:t>een spanning oproepen.</a:t>
            </a:r>
          </a:p>
        </p:txBody>
      </p:sp>
      <p:pic>
        <p:nvPicPr>
          <p:cNvPr id="8" name="Picture 1041" descr="C:\Users\John\Pictures\Bespiegeling\H11Spiegel\Jazz\untitled.bmp"/>
          <p:cNvPicPr>
            <a:picLocks noChangeAspect="1" noChangeArrowheads="1"/>
          </p:cNvPicPr>
          <p:nvPr/>
        </p:nvPicPr>
        <p:blipFill>
          <a:blip r:embed="rId4"/>
          <a:srcRect/>
          <a:stretch>
            <a:fillRect/>
          </a:stretch>
        </p:blipFill>
        <p:spPr bwMode="auto">
          <a:xfrm>
            <a:off x="3200400" y="4741863"/>
            <a:ext cx="2514600" cy="1957387"/>
          </a:xfrm>
          <a:prstGeom prst="rect">
            <a:avLst/>
          </a:prstGeom>
          <a:noFill/>
          <a:ln w="9525">
            <a:noFill/>
            <a:miter lim="800000"/>
            <a:headEnd/>
            <a:tailEnd/>
          </a:ln>
        </p:spPr>
      </p:pic>
      <p:sp>
        <p:nvSpPr>
          <p:cNvPr id="9" name="Text Box 1042"/>
          <p:cNvSpPr txBox="1">
            <a:spLocks noChangeArrowheads="1"/>
          </p:cNvSpPr>
          <p:nvPr/>
        </p:nvSpPr>
        <p:spPr bwMode="auto">
          <a:xfrm>
            <a:off x="2209800" y="3124200"/>
            <a:ext cx="1765300" cy="274638"/>
          </a:xfrm>
          <a:prstGeom prst="rect">
            <a:avLst/>
          </a:prstGeom>
          <a:noFill/>
          <a:ln w="9525">
            <a:noFill/>
            <a:miter lim="800000"/>
            <a:headEnd/>
            <a:tailEnd/>
          </a:ln>
        </p:spPr>
        <p:txBody>
          <a:bodyPr wrap="none">
            <a:spAutoFit/>
          </a:bodyPr>
          <a:lstStyle/>
          <a:p>
            <a:r>
              <a:rPr lang="nl-NL" sz="1200" baseline="0">
                <a:hlinkClick r:id="rId5"/>
              </a:rPr>
              <a:t>Fragment Bessie Smith</a:t>
            </a:r>
            <a:endParaRPr lang="nl-NL" sz="1200" baseline="0"/>
          </a:p>
        </p:txBody>
      </p:sp>
    </p:spTree>
    <p:extLst>
      <p:ext uri="{BB962C8B-B14F-4D97-AF65-F5344CB8AC3E}">
        <p14:creationId xmlns:p14="http://schemas.microsoft.com/office/powerpoint/2010/main" val="2637397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Jazz  </a:t>
            </a:r>
            <a:endParaRPr lang="nl-NL" sz="2800" dirty="0">
              <a:solidFill>
                <a:schemeClr val="accent6"/>
              </a:solidFill>
            </a:endParaRPr>
          </a:p>
        </p:txBody>
      </p:sp>
      <p:sp>
        <p:nvSpPr>
          <p:cNvPr id="4" name="Rectangle 12"/>
          <p:cNvSpPr>
            <a:spLocks noChangeArrowheads="1"/>
          </p:cNvSpPr>
          <p:nvPr/>
        </p:nvSpPr>
        <p:spPr bwMode="auto">
          <a:xfrm>
            <a:off x="179512" y="4797152"/>
            <a:ext cx="3456384" cy="1600438"/>
          </a:xfrm>
          <a:prstGeom prst="rect">
            <a:avLst/>
          </a:prstGeom>
          <a:noFill/>
          <a:ln w="9525">
            <a:noFill/>
            <a:miter lim="800000"/>
            <a:headEnd/>
            <a:tailEnd/>
          </a:ln>
        </p:spPr>
        <p:txBody>
          <a:bodyPr wrap="square">
            <a:spAutoFit/>
          </a:bodyPr>
          <a:lstStyle/>
          <a:p>
            <a:pPr>
              <a:spcBef>
                <a:spcPct val="50000"/>
              </a:spcBef>
            </a:pPr>
            <a:r>
              <a:rPr lang="nl-NL" sz="1400" baseline="0" dirty="0">
                <a:solidFill>
                  <a:schemeClr val="bg1"/>
                </a:solidFill>
              </a:rPr>
              <a:t>Chicago: </a:t>
            </a:r>
          </a:p>
          <a:p>
            <a:pPr>
              <a:spcBef>
                <a:spcPct val="50000"/>
              </a:spcBef>
            </a:pPr>
            <a:r>
              <a:rPr lang="nl-NL" sz="1400" baseline="0" dirty="0">
                <a:solidFill>
                  <a:schemeClr val="bg1"/>
                </a:solidFill>
              </a:rPr>
              <a:t>Orkestleider en trompettist </a:t>
            </a:r>
            <a:r>
              <a:rPr lang="nl-NL" sz="1400" b="1" baseline="0" dirty="0">
                <a:solidFill>
                  <a:schemeClr val="bg1"/>
                </a:solidFill>
              </a:rPr>
              <a:t>Joseph King Oliver</a:t>
            </a:r>
            <a:r>
              <a:rPr lang="nl-NL" sz="1400" baseline="0" dirty="0">
                <a:solidFill>
                  <a:schemeClr val="bg1"/>
                </a:solidFill>
              </a:rPr>
              <a:t> laat Louis Armstrong overkomen.</a:t>
            </a:r>
          </a:p>
          <a:p>
            <a:pPr>
              <a:spcBef>
                <a:spcPct val="50000"/>
              </a:spcBef>
            </a:pPr>
            <a:r>
              <a:rPr lang="nl-NL" sz="1400" baseline="0" dirty="0">
                <a:solidFill>
                  <a:schemeClr val="bg1"/>
                </a:solidFill>
              </a:rPr>
              <a:t>In de jaren twintig een ‘eigen’ Chicago-stijl, waarin solistische prestaties belangrijker worden: </a:t>
            </a:r>
            <a:r>
              <a:rPr lang="nl-NL" sz="1400" baseline="0" dirty="0">
                <a:solidFill>
                  <a:schemeClr val="bg1"/>
                </a:solidFill>
                <a:hlinkClick r:id="rId2"/>
              </a:rPr>
              <a:t>‘</a:t>
            </a:r>
            <a:r>
              <a:rPr lang="nl-NL" sz="1400" i="1" baseline="0" dirty="0" err="1">
                <a:solidFill>
                  <a:schemeClr val="bg1"/>
                </a:solidFill>
                <a:hlinkClick r:id="rId2"/>
              </a:rPr>
              <a:t>Basin</a:t>
            </a:r>
            <a:r>
              <a:rPr lang="nl-NL" sz="1400" i="1" baseline="0" dirty="0">
                <a:solidFill>
                  <a:schemeClr val="bg1"/>
                </a:solidFill>
                <a:hlinkClick r:id="rId2"/>
              </a:rPr>
              <a:t> Street Blues’</a:t>
            </a:r>
            <a:endParaRPr lang="nl-NL" sz="1400" i="1" baseline="0" dirty="0">
              <a:solidFill>
                <a:schemeClr val="bg1"/>
              </a:solidFill>
            </a:endParaRPr>
          </a:p>
        </p:txBody>
      </p:sp>
      <p:sp>
        <p:nvSpPr>
          <p:cNvPr id="5" name="Text Box 17"/>
          <p:cNvSpPr txBox="1">
            <a:spLocks noChangeArrowheads="1"/>
          </p:cNvSpPr>
          <p:nvPr/>
        </p:nvSpPr>
        <p:spPr bwMode="auto">
          <a:xfrm>
            <a:off x="395536" y="1052736"/>
            <a:ext cx="7848600" cy="2739211"/>
          </a:xfrm>
          <a:prstGeom prst="rect">
            <a:avLst/>
          </a:prstGeom>
          <a:noFill/>
          <a:ln w="9525">
            <a:noFill/>
            <a:miter lim="800000"/>
            <a:headEnd/>
            <a:tailEnd/>
          </a:ln>
        </p:spPr>
        <p:txBody>
          <a:bodyPr>
            <a:spAutoFit/>
          </a:bodyPr>
          <a:lstStyle/>
          <a:p>
            <a:r>
              <a:rPr lang="nl-NL" sz="1400" baseline="0" dirty="0"/>
              <a:t>New </a:t>
            </a:r>
            <a:r>
              <a:rPr lang="nl-NL" sz="1400" baseline="0" dirty="0" err="1"/>
              <a:t>Orleans</a:t>
            </a:r>
            <a:r>
              <a:rPr lang="nl-NL" sz="1400" baseline="0" dirty="0"/>
              <a:t> Jazz:</a:t>
            </a:r>
            <a:r>
              <a:rPr lang="nl-NL" baseline="0" dirty="0"/>
              <a:t> </a:t>
            </a:r>
          </a:p>
          <a:p>
            <a:r>
              <a:rPr lang="nl-NL" sz="1400" baseline="0" dirty="0"/>
              <a:t>Louis Armstrong </a:t>
            </a:r>
            <a:r>
              <a:rPr lang="nl-NL" sz="1400" baseline="0" dirty="0">
                <a:sym typeface="Wingdings" pitchFamily="2" charset="2"/>
              </a:rPr>
              <a:t> </a:t>
            </a:r>
            <a:r>
              <a:rPr lang="nl-NL" sz="1400" baseline="0" dirty="0"/>
              <a:t> </a:t>
            </a:r>
            <a:r>
              <a:rPr lang="nl-NL" sz="1400" baseline="0" dirty="0" err="1"/>
              <a:t>honky</a:t>
            </a:r>
            <a:r>
              <a:rPr lang="nl-NL" sz="1400" baseline="0" dirty="0"/>
              <a:t> </a:t>
            </a:r>
            <a:r>
              <a:rPr lang="nl-NL" sz="1400" baseline="0" dirty="0" err="1"/>
              <a:t>tonks</a:t>
            </a:r>
            <a:endParaRPr lang="nl-NL" sz="1400" baseline="0" dirty="0"/>
          </a:p>
          <a:p>
            <a:r>
              <a:rPr lang="nl-NL" sz="1400" baseline="0" dirty="0"/>
              <a:t>Storyville, de uitgaanswijk van New </a:t>
            </a:r>
            <a:r>
              <a:rPr lang="nl-NL" sz="1400" baseline="0" dirty="0" err="1"/>
              <a:t>Orleans</a:t>
            </a:r>
            <a:r>
              <a:rPr lang="nl-NL" sz="1400" baseline="0" dirty="0"/>
              <a:t>  ragtime en </a:t>
            </a:r>
            <a:r>
              <a:rPr lang="nl-NL" sz="1400" baseline="0" dirty="0" smtClean="0"/>
              <a:t>blues</a:t>
            </a:r>
            <a:endParaRPr lang="nl-NL" sz="1400" baseline="0" dirty="0"/>
          </a:p>
          <a:p>
            <a:r>
              <a:rPr lang="nl-NL" sz="1400" baseline="0" dirty="0"/>
              <a:t>Op thema</a:t>
            </a:r>
            <a:r>
              <a:rPr lang="nl-NL" sz="1400" baseline="0" dirty="0">
                <a:latin typeface="Times New Roman" pitchFamily="18" charset="0"/>
              </a:rPr>
              <a:t>’</a:t>
            </a:r>
            <a:r>
              <a:rPr lang="nl-NL" sz="1400" baseline="0" dirty="0"/>
              <a:t>s wordt geïmproviseerd en alle kenmerken van de jazz zijn aanwezig, al klinkt de swing nog niet top. </a:t>
            </a:r>
            <a:endParaRPr lang="nl-NL" sz="1400" baseline="0" dirty="0" smtClean="0"/>
          </a:p>
          <a:p>
            <a:r>
              <a:rPr lang="nl-NL" sz="1400" dirty="0" smtClean="0"/>
              <a:t>Collectieve improvisatie door blazers.</a:t>
            </a:r>
          </a:p>
          <a:p>
            <a:r>
              <a:rPr lang="nl-NL" sz="1400" dirty="0" smtClean="0"/>
              <a:t>Trompettist: speelt variaties op het thema.</a:t>
            </a:r>
          </a:p>
          <a:p>
            <a:r>
              <a:rPr lang="nl-NL" sz="1400" dirty="0" smtClean="0"/>
              <a:t>Trombone: ondersteunt de akkoorden.</a:t>
            </a:r>
          </a:p>
          <a:p>
            <a:r>
              <a:rPr lang="nl-NL" sz="1400" dirty="0" smtClean="0"/>
              <a:t>Klarinet: omspeelt het thema </a:t>
            </a:r>
          </a:p>
          <a:p>
            <a:r>
              <a:rPr lang="nl-NL" sz="1400" baseline="0" dirty="0" smtClean="0"/>
              <a:t>Overig: ritmesectie </a:t>
            </a:r>
          </a:p>
          <a:p>
            <a:r>
              <a:rPr lang="nl-NL" sz="1400" baseline="0" dirty="0"/>
              <a:t/>
            </a:r>
            <a:br>
              <a:rPr lang="nl-NL" sz="1400" baseline="0" dirty="0"/>
            </a:br>
            <a:r>
              <a:rPr lang="nl-NL" sz="1400" baseline="0" dirty="0"/>
              <a:t>Rond 1915 Dixieland</a:t>
            </a:r>
          </a:p>
        </p:txBody>
      </p:sp>
      <p:pic>
        <p:nvPicPr>
          <p:cNvPr id="6" name="Picture 10" descr="C:\Users\John\Pictures\Bespiegeling\Jazz\Joseph King Oliver.jpg">
            <a:hlinkClick r:id="rId3"/>
          </p:cNvPr>
          <p:cNvPicPr>
            <a:picLocks noChangeAspect="1" noChangeArrowheads="1"/>
          </p:cNvPicPr>
          <p:nvPr/>
        </p:nvPicPr>
        <p:blipFill>
          <a:blip r:embed="rId4"/>
          <a:srcRect/>
          <a:stretch>
            <a:fillRect/>
          </a:stretch>
        </p:blipFill>
        <p:spPr bwMode="auto">
          <a:xfrm>
            <a:off x="3635896" y="2737101"/>
            <a:ext cx="5257800" cy="3702050"/>
          </a:xfrm>
          <a:prstGeom prst="rect">
            <a:avLst/>
          </a:prstGeom>
          <a:noFill/>
          <a:ln w="9525">
            <a:noFill/>
            <a:miter lim="800000"/>
            <a:headEnd/>
            <a:tailEnd/>
          </a:ln>
        </p:spPr>
      </p:pic>
      <p:sp>
        <p:nvSpPr>
          <p:cNvPr id="7" name="Text Box 8"/>
          <p:cNvSpPr txBox="1">
            <a:spLocks noChangeArrowheads="1"/>
          </p:cNvSpPr>
          <p:nvPr/>
        </p:nvSpPr>
        <p:spPr bwMode="auto">
          <a:xfrm>
            <a:off x="3712096" y="2837114"/>
            <a:ext cx="2759075" cy="274637"/>
          </a:xfrm>
          <a:prstGeom prst="rect">
            <a:avLst/>
          </a:prstGeom>
          <a:noFill/>
          <a:ln w="9525">
            <a:noFill/>
            <a:miter lim="800000"/>
            <a:headEnd/>
            <a:tailEnd/>
          </a:ln>
        </p:spPr>
        <p:txBody>
          <a:bodyPr wrap="none">
            <a:spAutoFit/>
          </a:bodyPr>
          <a:lstStyle/>
          <a:p>
            <a:r>
              <a:rPr lang="nl-NL" sz="1200" baseline="0" dirty="0">
                <a:solidFill>
                  <a:schemeClr val="bg1"/>
                </a:solidFill>
              </a:rPr>
              <a:t>King </a:t>
            </a:r>
            <a:r>
              <a:rPr lang="nl-NL" sz="1200" baseline="0" dirty="0" err="1">
                <a:solidFill>
                  <a:schemeClr val="bg1"/>
                </a:solidFill>
              </a:rPr>
              <a:t>Oliver’s</a:t>
            </a:r>
            <a:r>
              <a:rPr lang="nl-NL" sz="1200" baseline="0" dirty="0">
                <a:solidFill>
                  <a:schemeClr val="bg1"/>
                </a:solidFill>
              </a:rPr>
              <a:t> </a:t>
            </a:r>
            <a:r>
              <a:rPr lang="nl-NL" sz="1200" baseline="0" dirty="0" err="1">
                <a:solidFill>
                  <a:schemeClr val="bg1"/>
                </a:solidFill>
              </a:rPr>
              <a:t>Creole</a:t>
            </a:r>
            <a:r>
              <a:rPr lang="nl-NL" sz="1200" baseline="0" dirty="0">
                <a:solidFill>
                  <a:schemeClr val="bg1"/>
                </a:solidFill>
              </a:rPr>
              <a:t> Jazz Band (1923)</a:t>
            </a:r>
          </a:p>
        </p:txBody>
      </p:sp>
    </p:spTree>
    <p:extLst>
      <p:ext uri="{BB962C8B-B14F-4D97-AF65-F5344CB8AC3E}">
        <p14:creationId xmlns:p14="http://schemas.microsoft.com/office/powerpoint/2010/main" val="1804423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err="1" smtClean="0">
                <a:solidFill>
                  <a:schemeClr val="accent6"/>
                </a:solidFill>
              </a:rPr>
              <a:t>Sneller</a:t>
            </a:r>
            <a:r>
              <a:rPr lang="nl-NL" sz="1200" dirty="0" err="1" smtClean="0">
                <a:solidFill>
                  <a:schemeClr val="accent6"/>
                </a:solidFill>
              </a:rPr>
              <a:t>blz</a:t>
            </a:r>
            <a:r>
              <a:rPr lang="nl-NL" sz="1200" dirty="0" smtClean="0">
                <a:solidFill>
                  <a:schemeClr val="accent6"/>
                </a:solidFill>
              </a:rPr>
              <a:t> 48-49</a:t>
            </a:r>
            <a:r>
              <a:rPr lang="nl-NL" sz="2800" dirty="0" smtClean="0">
                <a:solidFill>
                  <a:schemeClr val="accent6"/>
                </a:solidFill>
              </a:rPr>
              <a:t>  </a:t>
            </a:r>
            <a:endParaRPr lang="nl-NL" sz="2800" dirty="0">
              <a:solidFill>
                <a:schemeClr val="accent6"/>
              </a:solidFill>
            </a:endParaRPr>
          </a:p>
        </p:txBody>
      </p:sp>
      <p:sp>
        <p:nvSpPr>
          <p:cNvPr id="4" name="Text Box 4"/>
          <p:cNvSpPr txBox="1">
            <a:spLocks noChangeArrowheads="1"/>
          </p:cNvSpPr>
          <p:nvPr/>
        </p:nvSpPr>
        <p:spPr bwMode="auto">
          <a:xfrm>
            <a:off x="100013" y="980728"/>
            <a:ext cx="5486400" cy="1815882"/>
          </a:xfrm>
          <a:prstGeom prst="rect">
            <a:avLst/>
          </a:prstGeom>
          <a:noFill/>
          <a:ln w="9525">
            <a:noFill/>
            <a:miter lim="800000"/>
            <a:headEnd/>
            <a:tailEnd/>
          </a:ln>
        </p:spPr>
        <p:txBody>
          <a:bodyPr>
            <a:spAutoFit/>
          </a:bodyPr>
          <a:lstStyle/>
          <a:p>
            <a:r>
              <a:rPr lang="nl-NL" sz="1400" baseline="0" dirty="0" smtClean="0"/>
              <a:t>Futuristisch </a:t>
            </a:r>
            <a:r>
              <a:rPr lang="nl-NL" sz="1400" baseline="0" dirty="0"/>
              <a:t>Manifest (1909) van </a:t>
            </a:r>
            <a:r>
              <a:rPr lang="nl-NL" sz="1400" baseline="0" dirty="0" err="1"/>
              <a:t>Marinetti</a:t>
            </a:r>
            <a:r>
              <a:rPr lang="nl-NL" sz="1400" baseline="0" dirty="0"/>
              <a:t>, </a:t>
            </a:r>
            <a:endParaRPr lang="nl-NL" sz="1400" baseline="0" dirty="0" smtClean="0"/>
          </a:p>
          <a:p>
            <a:r>
              <a:rPr lang="nl-NL" sz="1400" baseline="0" dirty="0" smtClean="0"/>
              <a:t>Kunstenaars worden  opgeroepen </a:t>
            </a:r>
            <a:r>
              <a:rPr lang="nl-NL" sz="1400" baseline="0" dirty="0"/>
              <a:t>aansluiting te zoeken bij de moderne ontwikkelingen. </a:t>
            </a:r>
            <a:endParaRPr lang="nl-NL" sz="1400" baseline="0" dirty="0" smtClean="0"/>
          </a:p>
          <a:p>
            <a:r>
              <a:rPr lang="nl-NL" sz="1400" baseline="0" dirty="0" smtClean="0"/>
              <a:t>Alle </a:t>
            </a:r>
            <a:r>
              <a:rPr lang="nl-NL" sz="1400" baseline="0" dirty="0"/>
              <a:t>bestaande kunst is achterhaald en ouderwets. Op allerlei gebieden stellen zij hun eisen: politiek, literatuur, </a:t>
            </a:r>
            <a:r>
              <a:rPr lang="nl-NL" sz="1400" baseline="0" dirty="0" err="1"/>
              <a:t>theater,film</a:t>
            </a:r>
            <a:r>
              <a:rPr lang="nl-NL" sz="1400" baseline="0" dirty="0"/>
              <a:t>, beeldende kunst en dagelijks leven. </a:t>
            </a:r>
            <a:endParaRPr lang="nl-NL" sz="1400" baseline="0" dirty="0" smtClean="0"/>
          </a:p>
          <a:p>
            <a:endParaRPr lang="nl-NL" sz="1400" baseline="0" dirty="0" smtClean="0"/>
          </a:p>
          <a:p>
            <a:r>
              <a:rPr lang="nl-NL" sz="1400" baseline="0" dirty="0" smtClean="0"/>
              <a:t>Hoe </a:t>
            </a:r>
            <a:r>
              <a:rPr lang="nl-NL" sz="1400" baseline="0" dirty="0"/>
              <a:t>absurd ook, de </a:t>
            </a:r>
            <a:r>
              <a:rPr lang="nl-NL" sz="1400" b="1" baseline="0" dirty="0">
                <a:solidFill>
                  <a:srgbClr val="009900"/>
                </a:solidFill>
              </a:rPr>
              <a:t>Futuristen</a:t>
            </a:r>
            <a:r>
              <a:rPr lang="nl-NL" sz="1400" baseline="0" dirty="0"/>
              <a:t> formuleren wel een totaalvisie.</a:t>
            </a:r>
            <a:endParaRPr lang="nl-NL" baseline="0" dirty="0">
              <a:solidFill>
                <a:srgbClr val="FF0000"/>
              </a:solidFill>
            </a:endParaRPr>
          </a:p>
        </p:txBody>
      </p:sp>
      <p:pic>
        <p:nvPicPr>
          <p:cNvPr id="5" name="Picture 11" descr="C:\Users\John\Pictures\Bespiegeling\Vliegen\Balla Snelheid van een motorfiets 1913.jpg"/>
          <p:cNvPicPr>
            <a:picLocks noChangeAspect="1" noChangeArrowheads="1"/>
          </p:cNvPicPr>
          <p:nvPr/>
        </p:nvPicPr>
        <p:blipFill>
          <a:blip r:embed="rId2"/>
          <a:srcRect/>
          <a:stretch>
            <a:fillRect/>
          </a:stretch>
        </p:blipFill>
        <p:spPr bwMode="auto">
          <a:xfrm>
            <a:off x="0" y="2971800"/>
            <a:ext cx="4876800" cy="3635375"/>
          </a:xfrm>
          <a:prstGeom prst="rect">
            <a:avLst/>
          </a:prstGeom>
          <a:noFill/>
          <a:ln w="9525">
            <a:noFill/>
            <a:miter lim="800000"/>
            <a:headEnd/>
            <a:tailEnd/>
          </a:ln>
        </p:spPr>
      </p:pic>
      <p:pic>
        <p:nvPicPr>
          <p:cNvPr id="7" name="Picture 14" descr="C:\Users\John\Pictures\Bespiegeling\Vliegen\Balla.Streetlight.jpg"/>
          <p:cNvPicPr>
            <a:picLocks noChangeAspect="1" noChangeArrowheads="1"/>
          </p:cNvPicPr>
          <p:nvPr/>
        </p:nvPicPr>
        <p:blipFill>
          <a:blip r:embed="rId3"/>
          <a:srcRect/>
          <a:stretch>
            <a:fillRect/>
          </a:stretch>
        </p:blipFill>
        <p:spPr bwMode="auto">
          <a:xfrm>
            <a:off x="5829300" y="609600"/>
            <a:ext cx="3073400" cy="4724400"/>
          </a:xfrm>
          <a:prstGeom prst="rect">
            <a:avLst/>
          </a:prstGeom>
          <a:noFill/>
          <a:ln w="9525">
            <a:noFill/>
            <a:miter lim="800000"/>
            <a:headEnd/>
            <a:tailEnd/>
          </a:ln>
        </p:spPr>
      </p:pic>
      <p:sp>
        <p:nvSpPr>
          <p:cNvPr id="8" name="Text Box 6"/>
          <p:cNvSpPr txBox="1">
            <a:spLocks noChangeArrowheads="1"/>
          </p:cNvSpPr>
          <p:nvPr/>
        </p:nvSpPr>
        <p:spPr bwMode="auto">
          <a:xfrm>
            <a:off x="2843213" y="6237288"/>
            <a:ext cx="2047875" cy="246062"/>
          </a:xfrm>
          <a:prstGeom prst="rect">
            <a:avLst/>
          </a:prstGeom>
          <a:noFill/>
          <a:ln w="9525">
            <a:noFill/>
            <a:miter lim="800000"/>
            <a:headEnd/>
            <a:tailEnd/>
          </a:ln>
        </p:spPr>
        <p:txBody>
          <a:bodyPr wrap="none">
            <a:spAutoFit/>
          </a:bodyPr>
          <a:lstStyle/>
          <a:p>
            <a:r>
              <a:rPr lang="nl-NL" sz="1000" baseline="0">
                <a:solidFill>
                  <a:schemeClr val="bg1"/>
                </a:solidFill>
              </a:rPr>
              <a:t>Balla: Speeding Motorcycle 1913</a:t>
            </a:r>
          </a:p>
        </p:txBody>
      </p:sp>
      <p:sp>
        <p:nvSpPr>
          <p:cNvPr id="10" name="Tekstvak 9"/>
          <p:cNvSpPr txBox="1"/>
          <p:nvPr/>
        </p:nvSpPr>
        <p:spPr>
          <a:xfrm>
            <a:off x="5158284" y="5529322"/>
            <a:ext cx="3744416" cy="830997"/>
          </a:xfrm>
          <a:prstGeom prst="rect">
            <a:avLst/>
          </a:prstGeom>
          <a:solidFill>
            <a:schemeClr val="accent6"/>
          </a:solidFill>
        </p:spPr>
        <p:txBody>
          <a:bodyPr wrap="square" rtlCol="0">
            <a:spAutoFit/>
          </a:bodyPr>
          <a:lstStyle/>
          <a:p>
            <a:r>
              <a:rPr lang="nl-NL" sz="1200" dirty="0" err="1" smtClean="0">
                <a:solidFill>
                  <a:schemeClr val="bg1"/>
                </a:solidFill>
              </a:rPr>
              <a:t>Futuisten</a:t>
            </a:r>
            <a:r>
              <a:rPr lang="nl-NL" sz="1200" dirty="0" smtClean="0">
                <a:solidFill>
                  <a:schemeClr val="bg1"/>
                </a:solidFill>
              </a:rPr>
              <a:t> stellen voor om oude kunststeden zoals </a:t>
            </a:r>
            <a:r>
              <a:rPr lang="nl-NL" sz="1200" dirty="0" err="1" smtClean="0">
                <a:solidFill>
                  <a:schemeClr val="bg1"/>
                </a:solidFill>
              </a:rPr>
              <a:t>Florence</a:t>
            </a:r>
            <a:r>
              <a:rPr lang="nl-NL" sz="1200" dirty="0" smtClean="0">
                <a:solidFill>
                  <a:schemeClr val="bg1"/>
                </a:solidFill>
              </a:rPr>
              <a:t> en Venetië te vernietigen, het maanlicht te doden, het universum te reconstrueren en </a:t>
            </a:r>
            <a:r>
              <a:rPr lang="nl-NL" sz="1200" dirty="0" err="1" smtClean="0">
                <a:solidFill>
                  <a:schemeClr val="bg1"/>
                </a:solidFill>
              </a:rPr>
              <a:t>spagetthi</a:t>
            </a:r>
            <a:r>
              <a:rPr lang="nl-NL" sz="1200" dirty="0" smtClean="0">
                <a:solidFill>
                  <a:schemeClr val="bg1"/>
                </a:solidFill>
              </a:rPr>
              <a:t>-eten te verbieden.  </a:t>
            </a:r>
            <a:endParaRPr lang="nl-NL" sz="1200" dirty="0">
              <a:solidFill>
                <a:schemeClr val="bg1"/>
              </a:solidFill>
            </a:endParaRPr>
          </a:p>
        </p:txBody>
      </p:sp>
    </p:spTree>
    <p:extLst>
      <p:ext uri="{BB962C8B-B14F-4D97-AF65-F5344CB8AC3E}">
        <p14:creationId xmlns:p14="http://schemas.microsoft.com/office/powerpoint/2010/main" val="429368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Sneller  </a:t>
            </a:r>
            <a:endParaRPr lang="nl-NL" sz="2800" dirty="0">
              <a:solidFill>
                <a:schemeClr val="accent6"/>
              </a:solidFill>
            </a:endParaRPr>
          </a:p>
        </p:txBody>
      </p:sp>
      <p:sp>
        <p:nvSpPr>
          <p:cNvPr id="4" name="Text Box 3"/>
          <p:cNvSpPr txBox="1">
            <a:spLocks noChangeArrowheads="1"/>
          </p:cNvSpPr>
          <p:nvPr/>
        </p:nvSpPr>
        <p:spPr bwMode="auto">
          <a:xfrm>
            <a:off x="213526" y="959690"/>
            <a:ext cx="4495800" cy="1815882"/>
          </a:xfrm>
          <a:prstGeom prst="rect">
            <a:avLst/>
          </a:prstGeom>
          <a:noFill/>
          <a:ln w="9525">
            <a:noFill/>
            <a:miter lim="800000"/>
            <a:headEnd/>
            <a:tailEnd/>
          </a:ln>
        </p:spPr>
        <p:txBody>
          <a:bodyPr>
            <a:spAutoFit/>
          </a:bodyPr>
          <a:lstStyle/>
          <a:p>
            <a:r>
              <a:rPr lang="nl-NL" sz="1400" baseline="0" dirty="0" smtClean="0"/>
              <a:t>In </a:t>
            </a:r>
            <a:r>
              <a:rPr lang="nl-NL" sz="1400" baseline="0" dirty="0"/>
              <a:t>1918 </a:t>
            </a:r>
            <a:r>
              <a:rPr lang="nl-NL" sz="1400" baseline="0" dirty="0" err="1" smtClean="0"/>
              <a:t>Azari</a:t>
            </a:r>
            <a:r>
              <a:rPr lang="nl-NL" sz="1400" baseline="0" dirty="0" smtClean="0"/>
              <a:t> ; </a:t>
            </a:r>
            <a:r>
              <a:rPr lang="nl-NL" sz="1400" baseline="0" dirty="0"/>
              <a:t>futuristische luchtchoreografie </a:t>
            </a:r>
            <a:endParaRPr lang="nl-NL" sz="1400" baseline="0" dirty="0" smtClean="0"/>
          </a:p>
          <a:p>
            <a:r>
              <a:rPr lang="nl-NL" sz="1400" baseline="0" dirty="0" smtClean="0"/>
              <a:t>Vliegtuig </a:t>
            </a:r>
            <a:r>
              <a:rPr lang="nl-NL" sz="1400" baseline="0" dirty="0"/>
              <a:t>als verlengstuk van </a:t>
            </a:r>
            <a:r>
              <a:rPr lang="nl-NL" sz="1400" baseline="0" dirty="0" smtClean="0"/>
              <a:t>zijn </a:t>
            </a:r>
            <a:r>
              <a:rPr lang="nl-NL" sz="1400" baseline="0" dirty="0"/>
              <a:t>eigen lichaam. </a:t>
            </a:r>
            <a:endParaRPr lang="nl-NL" sz="1400" baseline="0" dirty="0" smtClean="0"/>
          </a:p>
          <a:p>
            <a:r>
              <a:rPr lang="nl-NL" sz="1400" baseline="0" dirty="0"/>
              <a:t/>
            </a:r>
            <a:br>
              <a:rPr lang="nl-NL" sz="1400" baseline="0" dirty="0"/>
            </a:br>
            <a:r>
              <a:rPr lang="nl-NL" sz="1400" baseline="0" dirty="0" smtClean="0"/>
              <a:t>Umberto </a:t>
            </a:r>
            <a:r>
              <a:rPr lang="nl-NL" sz="1400" baseline="0" dirty="0" err="1"/>
              <a:t>Boccioni</a:t>
            </a:r>
            <a:r>
              <a:rPr lang="nl-NL" sz="1400" baseline="0" dirty="0"/>
              <a:t> </a:t>
            </a:r>
            <a:endParaRPr lang="nl-NL" sz="1400" baseline="0" dirty="0" smtClean="0"/>
          </a:p>
          <a:p>
            <a:r>
              <a:rPr lang="nl-NL" sz="1400" baseline="0" dirty="0" smtClean="0"/>
              <a:t>menselijk </a:t>
            </a:r>
            <a:r>
              <a:rPr lang="nl-NL" sz="1400" baseline="0" dirty="0"/>
              <a:t>lichaam te herscheppen naar voorbeeld van de machine. </a:t>
            </a:r>
            <a:endParaRPr lang="nl-NL" sz="1400" baseline="0" dirty="0" smtClean="0"/>
          </a:p>
          <a:p>
            <a:endParaRPr lang="nl-NL" sz="1400" baseline="0" dirty="0"/>
          </a:p>
          <a:p>
            <a:endParaRPr lang="nl-NL" sz="1400" baseline="0" dirty="0"/>
          </a:p>
        </p:txBody>
      </p:sp>
      <p:sp>
        <p:nvSpPr>
          <p:cNvPr id="5" name="Text Box 5"/>
          <p:cNvSpPr txBox="1">
            <a:spLocks noChangeArrowheads="1"/>
          </p:cNvSpPr>
          <p:nvPr/>
        </p:nvSpPr>
        <p:spPr bwMode="auto">
          <a:xfrm>
            <a:off x="5417902" y="6005578"/>
            <a:ext cx="1908175" cy="400050"/>
          </a:xfrm>
          <a:prstGeom prst="rect">
            <a:avLst/>
          </a:prstGeom>
          <a:noFill/>
          <a:ln w="9525">
            <a:noFill/>
            <a:miter lim="800000"/>
            <a:headEnd/>
            <a:tailEnd/>
          </a:ln>
        </p:spPr>
        <p:txBody>
          <a:bodyPr wrap="none">
            <a:spAutoFit/>
          </a:bodyPr>
          <a:lstStyle/>
          <a:p>
            <a:r>
              <a:rPr lang="nl-NL" sz="1000" baseline="0" dirty="0" err="1">
                <a:solidFill>
                  <a:schemeClr val="bg1"/>
                </a:solidFill>
              </a:rPr>
              <a:t>Boccioni</a:t>
            </a:r>
            <a:r>
              <a:rPr lang="nl-NL" sz="1000" baseline="0" dirty="0">
                <a:solidFill>
                  <a:schemeClr val="bg1"/>
                </a:solidFill>
              </a:rPr>
              <a:t>:  Unieke vormen van </a:t>
            </a:r>
            <a:br>
              <a:rPr lang="nl-NL" sz="1000" baseline="0" dirty="0">
                <a:solidFill>
                  <a:schemeClr val="bg1"/>
                </a:solidFill>
              </a:rPr>
            </a:br>
            <a:r>
              <a:rPr lang="nl-NL" sz="1000" baseline="0" dirty="0" err="1">
                <a:solidFill>
                  <a:schemeClr val="bg1"/>
                </a:solidFill>
              </a:rPr>
              <a:t>continuiteit</a:t>
            </a:r>
            <a:r>
              <a:rPr lang="nl-NL" sz="1000" baseline="0" dirty="0">
                <a:solidFill>
                  <a:schemeClr val="bg1"/>
                </a:solidFill>
              </a:rPr>
              <a:t> in de ruimte. 1913</a:t>
            </a:r>
          </a:p>
        </p:txBody>
      </p:sp>
      <p:pic>
        <p:nvPicPr>
          <p:cNvPr id="6" name="Picture 6" descr="C:\Users\John\Pictures\Bespiegeling\Robotisering\boccioni_Unieke vormen van continuiteit in de ruimte_1913.jpg"/>
          <p:cNvPicPr>
            <a:picLocks noChangeAspect="1" noChangeArrowheads="1"/>
          </p:cNvPicPr>
          <p:nvPr/>
        </p:nvPicPr>
        <p:blipFill>
          <a:blip r:embed="rId2"/>
          <a:srcRect/>
          <a:stretch>
            <a:fillRect/>
          </a:stretch>
        </p:blipFill>
        <p:spPr bwMode="auto">
          <a:xfrm>
            <a:off x="5411143" y="959690"/>
            <a:ext cx="3732857" cy="5016157"/>
          </a:xfrm>
          <a:prstGeom prst="rect">
            <a:avLst/>
          </a:prstGeom>
          <a:noFill/>
          <a:ln w="9525">
            <a:noFill/>
            <a:miter lim="800000"/>
            <a:headEnd/>
            <a:tailEnd/>
          </a:ln>
        </p:spPr>
      </p:pic>
      <p:sp>
        <p:nvSpPr>
          <p:cNvPr id="7" name="Text Box 9"/>
          <p:cNvSpPr txBox="1">
            <a:spLocks noChangeArrowheads="1"/>
          </p:cNvSpPr>
          <p:nvPr/>
        </p:nvSpPr>
        <p:spPr bwMode="auto">
          <a:xfrm>
            <a:off x="971550" y="5661025"/>
            <a:ext cx="3505200" cy="954107"/>
          </a:xfrm>
          <a:prstGeom prst="rect">
            <a:avLst/>
          </a:prstGeom>
          <a:solidFill>
            <a:schemeClr val="accent6"/>
          </a:solidFill>
          <a:ln w="9525">
            <a:noFill/>
            <a:miter lim="800000"/>
            <a:headEnd/>
            <a:tailEnd/>
          </a:ln>
        </p:spPr>
        <p:txBody>
          <a:bodyPr>
            <a:spAutoFit/>
          </a:bodyPr>
          <a:lstStyle/>
          <a:p>
            <a:r>
              <a:rPr lang="nl-NL" sz="1400" baseline="0" dirty="0">
                <a:solidFill>
                  <a:schemeClr val="bg1"/>
                </a:solidFill>
                <a:latin typeface="Times New Roman" pitchFamily="18" charset="0"/>
              </a:rPr>
              <a:t>‘</a:t>
            </a:r>
            <a:r>
              <a:rPr lang="nl-NL" sz="1400" baseline="0" dirty="0">
                <a:solidFill>
                  <a:schemeClr val="bg1"/>
                </a:solidFill>
              </a:rPr>
              <a:t>De mens wordt mechanisch net zoals zijn </a:t>
            </a:r>
            <a:br>
              <a:rPr lang="nl-NL" sz="1400" baseline="0" dirty="0">
                <a:solidFill>
                  <a:schemeClr val="bg1"/>
                </a:solidFill>
              </a:rPr>
            </a:br>
            <a:r>
              <a:rPr lang="nl-NL" sz="1400" baseline="0" dirty="0">
                <a:solidFill>
                  <a:schemeClr val="bg1"/>
                </a:solidFill>
              </a:rPr>
              <a:t>omgeving; in plaats van het doel, dat hij in </a:t>
            </a:r>
            <a:br>
              <a:rPr lang="nl-NL" sz="1400" baseline="0" dirty="0">
                <a:solidFill>
                  <a:schemeClr val="bg1"/>
                </a:solidFill>
              </a:rPr>
            </a:br>
            <a:r>
              <a:rPr lang="nl-NL" sz="1400" baseline="0" dirty="0">
                <a:solidFill>
                  <a:schemeClr val="bg1"/>
                </a:solidFill>
              </a:rPr>
              <a:t>het verleden was, is hij nu het middel.</a:t>
            </a:r>
            <a:r>
              <a:rPr lang="nl-NL" sz="1400" baseline="0" dirty="0">
                <a:solidFill>
                  <a:schemeClr val="bg1"/>
                </a:solidFill>
                <a:latin typeface="Times New Roman" pitchFamily="18" charset="0"/>
              </a:rPr>
              <a:t>’</a:t>
            </a:r>
            <a:r>
              <a:rPr lang="nl-NL" sz="1400" baseline="0" dirty="0">
                <a:solidFill>
                  <a:schemeClr val="bg1"/>
                </a:solidFill>
              </a:rPr>
              <a:t/>
            </a:r>
            <a:br>
              <a:rPr lang="nl-NL" sz="1400" baseline="0" dirty="0">
                <a:solidFill>
                  <a:schemeClr val="bg1"/>
                </a:solidFill>
              </a:rPr>
            </a:br>
            <a:r>
              <a:rPr lang="nl-NL" sz="1400" baseline="0" dirty="0">
                <a:solidFill>
                  <a:schemeClr val="bg1"/>
                </a:solidFill>
              </a:rPr>
              <a:t>Fernand Leger</a:t>
            </a:r>
          </a:p>
        </p:txBody>
      </p:sp>
      <p:pic>
        <p:nvPicPr>
          <p:cNvPr id="8" name="Picture 10" descr="C:\Users\John\Pictures\Bespiegeling\H11Spiegel\Vliegen\Bleriot.jpg"/>
          <p:cNvPicPr>
            <a:picLocks noChangeAspect="1" noChangeArrowheads="1"/>
          </p:cNvPicPr>
          <p:nvPr/>
        </p:nvPicPr>
        <p:blipFill>
          <a:blip r:embed="rId3"/>
          <a:srcRect/>
          <a:stretch>
            <a:fillRect/>
          </a:stretch>
        </p:blipFill>
        <p:spPr bwMode="auto">
          <a:xfrm>
            <a:off x="1476375" y="3644900"/>
            <a:ext cx="2895600" cy="1887538"/>
          </a:xfrm>
          <a:prstGeom prst="rect">
            <a:avLst/>
          </a:prstGeom>
          <a:noFill/>
          <a:ln w="9525">
            <a:noFill/>
            <a:miter lim="800000"/>
            <a:headEnd/>
            <a:tailEnd/>
          </a:ln>
        </p:spPr>
      </p:pic>
    </p:spTree>
    <p:extLst>
      <p:ext uri="{BB962C8B-B14F-4D97-AF65-F5344CB8AC3E}">
        <p14:creationId xmlns:p14="http://schemas.microsoft.com/office/powerpoint/2010/main" val="1348510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Sneller  </a:t>
            </a:r>
            <a:endParaRPr lang="nl-NL" sz="2800" dirty="0">
              <a:solidFill>
                <a:schemeClr val="accent6"/>
              </a:solidFill>
            </a:endParaRPr>
          </a:p>
        </p:txBody>
      </p:sp>
      <p:sp>
        <p:nvSpPr>
          <p:cNvPr id="4" name="Text Box 4"/>
          <p:cNvSpPr txBox="1">
            <a:spLocks noChangeArrowheads="1"/>
          </p:cNvSpPr>
          <p:nvPr/>
        </p:nvSpPr>
        <p:spPr bwMode="auto">
          <a:xfrm>
            <a:off x="179388" y="1052736"/>
            <a:ext cx="4011612" cy="2031325"/>
          </a:xfrm>
          <a:prstGeom prst="rect">
            <a:avLst/>
          </a:prstGeom>
          <a:noFill/>
          <a:ln w="9525">
            <a:noFill/>
            <a:miter lim="800000"/>
            <a:headEnd/>
            <a:tailEnd/>
          </a:ln>
        </p:spPr>
        <p:txBody>
          <a:bodyPr>
            <a:spAutoFit/>
          </a:bodyPr>
          <a:lstStyle/>
          <a:p>
            <a:r>
              <a:rPr lang="nl-NL" sz="1400" baseline="0" dirty="0" smtClean="0"/>
              <a:t>1889 Eiffeltoren symbool </a:t>
            </a:r>
            <a:r>
              <a:rPr lang="nl-NL" sz="1400" baseline="0" dirty="0"/>
              <a:t>voor de vooruitgang </a:t>
            </a:r>
            <a:r>
              <a:rPr lang="nl-NL" sz="1400" baseline="0" dirty="0" smtClean="0"/>
              <a:t>Technische </a:t>
            </a:r>
            <a:r>
              <a:rPr lang="nl-NL" sz="1400" baseline="0" dirty="0"/>
              <a:t>hoogstandjes worden enthousiast begroet. </a:t>
            </a:r>
            <a:endParaRPr lang="nl-NL" sz="1400" baseline="0" dirty="0" smtClean="0"/>
          </a:p>
          <a:p>
            <a:r>
              <a:rPr lang="nl-NL" sz="1400" baseline="0" dirty="0" smtClean="0"/>
              <a:t>In </a:t>
            </a:r>
            <a:r>
              <a:rPr lang="nl-NL" sz="1400" baseline="0" dirty="0"/>
              <a:t>1909 loopt Parijs uit om het vliegtuigje te bewonderen van Louis </a:t>
            </a:r>
            <a:r>
              <a:rPr lang="nl-NL" sz="1400" baseline="0" dirty="0" err="1"/>
              <a:t>Blériot</a:t>
            </a:r>
            <a:r>
              <a:rPr lang="nl-NL" sz="1400" baseline="0" dirty="0"/>
              <a:t>, die als eerste het kanaal is overgevlogen. </a:t>
            </a:r>
            <a:endParaRPr lang="nl-NL" sz="1400" baseline="0" dirty="0" smtClean="0"/>
          </a:p>
          <a:p>
            <a:r>
              <a:rPr lang="nl-NL" sz="1400" baseline="0" dirty="0" smtClean="0"/>
              <a:t>De </a:t>
            </a:r>
            <a:r>
              <a:rPr lang="nl-NL" sz="1400" baseline="0" dirty="0"/>
              <a:t>verering van de </a:t>
            </a:r>
            <a:r>
              <a:rPr lang="nl-NL" sz="1400" baseline="0" dirty="0" smtClean="0"/>
              <a:t>machine</a:t>
            </a:r>
            <a:r>
              <a:rPr lang="nl-NL" sz="1400" baseline="0" dirty="0"/>
              <a:t/>
            </a:r>
            <a:br>
              <a:rPr lang="nl-NL" sz="1400" baseline="0" dirty="0"/>
            </a:br>
            <a:endParaRPr lang="nl-NL" sz="1400" baseline="0" dirty="0" smtClean="0"/>
          </a:p>
          <a:p>
            <a:r>
              <a:rPr lang="nl-NL" sz="1400" baseline="0" dirty="0" smtClean="0">
                <a:latin typeface="Times New Roman" pitchFamily="18" charset="0"/>
              </a:rPr>
              <a:t>’</a:t>
            </a:r>
            <a:r>
              <a:rPr lang="nl-NL" sz="1400" baseline="0" dirty="0" smtClean="0"/>
              <a:t>Hommage </a:t>
            </a:r>
            <a:r>
              <a:rPr lang="nl-NL" sz="1400" baseline="0" dirty="0"/>
              <a:t>aan </a:t>
            </a:r>
            <a:r>
              <a:rPr lang="nl-NL" sz="1400" baseline="0" dirty="0" err="1"/>
              <a:t>Blériot</a:t>
            </a:r>
            <a:r>
              <a:rPr lang="nl-NL" sz="1400" baseline="0" dirty="0">
                <a:latin typeface="Times New Roman" pitchFamily="18" charset="0"/>
              </a:rPr>
              <a:t>’</a:t>
            </a:r>
            <a:r>
              <a:rPr lang="nl-NL" sz="1400" baseline="0" dirty="0"/>
              <a:t> van</a:t>
            </a:r>
            <a:r>
              <a:rPr lang="nl-NL" sz="1400" baseline="0" dirty="0">
                <a:solidFill>
                  <a:srgbClr val="CC00CC"/>
                </a:solidFill>
              </a:rPr>
              <a:t> </a:t>
            </a:r>
            <a:r>
              <a:rPr lang="nl-NL" sz="1400" baseline="0" dirty="0"/>
              <a:t>Robert </a:t>
            </a:r>
            <a:r>
              <a:rPr lang="nl-NL" sz="1400" baseline="0" dirty="0" err="1" smtClean="0"/>
              <a:t>Delaunay</a:t>
            </a:r>
            <a:endParaRPr lang="nl-NL" baseline="0" dirty="0">
              <a:solidFill>
                <a:srgbClr val="FF0000"/>
              </a:solidFill>
            </a:endParaRPr>
          </a:p>
        </p:txBody>
      </p:sp>
      <p:pic>
        <p:nvPicPr>
          <p:cNvPr id="5" name="Picture 5" descr="C:\Users\John\Pictures\Bespiegeling\Vliegen\Delaunay_Hommage aan Bleriot_1914.jpg"/>
          <p:cNvPicPr>
            <a:picLocks noChangeAspect="1" noChangeArrowheads="1"/>
          </p:cNvPicPr>
          <p:nvPr/>
        </p:nvPicPr>
        <p:blipFill>
          <a:blip r:embed="rId2"/>
          <a:srcRect/>
          <a:stretch>
            <a:fillRect/>
          </a:stretch>
        </p:blipFill>
        <p:spPr bwMode="auto">
          <a:xfrm>
            <a:off x="4198938" y="927884"/>
            <a:ext cx="4945062" cy="4953000"/>
          </a:xfrm>
          <a:prstGeom prst="rect">
            <a:avLst/>
          </a:prstGeom>
          <a:noFill/>
          <a:ln w="9525">
            <a:noFill/>
            <a:miter lim="800000"/>
            <a:headEnd/>
            <a:tailEnd/>
          </a:ln>
        </p:spPr>
      </p:pic>
      <p:sp>
        <p:nvSpPr>
          <p:cNvPr id="6" name="Text Box 6"/>
          <p:cNvSpPr txBox="1">
            <a:spLocks noChangeArrowheads="1"/>
          </p:cNvSpPr>
          <p:nvPr/>
        </p:nvSpPr>
        <p:spPr bwMode="auto">
          <a:xfrm>
            <a:off x="5940425" y="5928519"/>
            <a:ext cx="2419350" cy="246062"/>
          </a:xfrm>
          <a:prstGeom prst="rect">
            <a:avLst/>
          </a:prstGeom>
          <a:noFill/>
          <a:ln w="9525">
            <a:noFill/>
            <a:miter lim="800000"/>
            <a:headEnd/>
            <a:tailEnd/>
          </a:ln>
        </p:spPr>
        <p:txBody>
          <a:bodyPr wrap="none">
            <a:spAutoFit/>
          </a:bodyPr>
          <a:lstStyle/>
          <a:p>
            <a:r>
              <a:rPr lang="nl-NL" sz="1000" baseline="0" dirty="0" err="1">
                <a:solidFill>
                  <a:schemeClr val="bg1"/>
                </a:solidFill>
              </a:rPr>
              <a:t>Delauney</a:t>
            </a:r>
            <a:r>
              <a:rPr lang="nl-NL" sz="1000" baseline="0" dirty="0">
                <a:solidFill>
                  <a:schemeClr val="bg1"/>
                </a:solidFill>
              </a:rPr>
              <a:t>: </a:t>
            </a:r>
            <a:r>
              <a:rPr lang="nl-NL" sz="1000" baseline="0" dirty="0">
                <a:solidFill>
                  <a:schemeClr val="bg1"/>
                </a:solidFill>
                <a:latin typeface="Times New Roman" pitchFamily="18" charset="0"/>
              </a:rPr>
              <a:t>‘</a:t>
            </a:r>
            <a:r>
              <a:rPr lang="nl-NL" sz="1000" baseline="0" dirty="0">
                <a:solidFill>
                  <a:schemeClr val="bg1"/>
                </a:solidFill>
              </a:rPr>
              <a:t>Hommage aan </a:t>
            </a:r>
            <a:r>
              <a:rPr lang="nl-NL" sz="1000" baseline="0" dirty="0" err="1">
                <a:solidFill>
                  <a:schemeClr val="bg1"/>
                </a:solidFill>
              </a:rPr>
              <a:t>Bl</a:t>
            </a:r>
            <a:r>
              <a:rPr lang="nl-NL" sz="1000" baseline="0" dirty="0" err="1">
                <a:solidFill>
                  <a:schemeClr val="bg1"/>
                </a:solidFill>
                <a:latin typeface="Times New Roman" pitchFamily="18" charset="0"/>
              </a:rPr>
              <a:t>é</a:t>
            </a:r>
            <a:r>
              <a:rPr lang="nl-NL" sz="1000" baseline="0" dirty="0" err="1">
                <a:solidFill>
                  <a:schemeClr val="bg1"/>
                </a:solidFill>
              </a:rPr>
              <a:t>riot</a:t>
            </a:r>
            <a:r>
              <a:rPr lang="nl-NL" sz="1000" baseline="0" dirty="0">
                <a:solidFill>
                  <a:schemeClr val="bg1"/>
                </a:solidFill>
                <a:latin typeface="Times New Roman" pitchFamily="18" charset="0"/>
              </a:rPr>
              <a:t>’</a:t>
            </a:r>
            <a:r>
              <a:rPr lang="nl-NL" sz="1000" baseline="0" dirty="0">
                <a:solidFill>
                  <a:schemeClr val="bg1"/>
                </a:solidFill>
              </a:rPr>
              <a:t> 1914</a:t>
            </a:r>
          </a:p>
        </p:txBody>
      </p:sp>
      <p:pic>
        <p:nvPicPr>
          <p:cNvPr id="7" name="Picture 9" descr="C:\Users\John\Pictures\Bespiegeling\H11Spiegel\Vliegen\Bleriot.jpg"/>
          <p:cNvPicPr>
            <a:picLocks noChangeAspect="1" noChangeArrowheads="1"/>
          </p:cNvPicPr>
          <p:nvPr/>
        </p:nvPicPr>
        <p:blipFill>
          <a:blip r:embed="rId3"/>
          <a:srcRect/>
          <a:stretch>
            <a:fillRect/>
          </a:stretch>
        </p:blipFill>
        <p:spPr bwMode="auto">
          <a:xfrm>
            <a:off x="0" y="4114800"/>
            <a:ext cx="2362200" cy="1539875"/>
          </a:xfrm>
          <a:prstGeom prst="rect">
            <a:avLst/>
          </a:prstGeom>
          <a:noFill/>
          <a:ln w="9525">
            <a:noFill/>
            <a:miter lim="800000"/>
            <a:headEnd/>
            <a:tailEnd/>
          </a:ln>
        </p:spPr>
      </p:pic>
      <p:pic>
        <p:nvPicPr>
          <p:cNvPr id="8" name="Picture 10" descr="C:\Users\John\Pictures\Bespiegeling\H11Spiegel\Vliegen\Bleriot_XI_Thulin_2.jpg"/>
          <p:cNvPicPr>
            <a:picLocks noChangeAspect="1" noChangeArrowheads="1"/>
          </p:cNvPicPr>
          <p:nvPr/>
        </p:nvPicPr>
        <p:blipFill>
          <a:blip r:embed="rId4"/>
          <a:srcRect/>
          <a:stretch>
            <a:fillRect/>
          </a:stretch>
        </p:blipFill>
        <p:spPr bwMode="auto">
          <a:xfrm>
            <a:off x="1066800" y="5667375"/>
            <a:ext cx="3124200" cy="1190625"/>
          </a:xfrm>
          <a:prstGeom prst="rect">
            <a:avLst/>
          </a:prstGeom>
          <a:noFill/>
          <a:ln w="9525">
            <a:noFill/>
            <a:miter lim="800000"/>
            <a:headEnd/>
            <a:tailEnd/>
          </a:ln>
        </p:spPr>
      </p:pic>
      <p:pic>
        <p:nvPicPr>
          <p:cNvPr id="9" name="Picture 11" descr="C:\Users\John\Pictures\Bespiegeling\H11Spiegel\Vliegen\bleriot02.jpg"/>
          <p:cNvPicPr>
            <a:picLocks noChangeAspect="1" noChangeArrowheads="1"/>
          </p:cNvPicPr>
          <p:nvPr/>
        </p:nvPicPr>
        <p:blipFill>
          <a:blip r:embed="rId5"/>
          <a:srcRect/>
          <a:stretch>
            <a:fillRect/>
          </a:stretch>
        </p:blipFill>
        <p:spPr bwMode="auto">
          <a:xfrm>
            <a:off x="2362200" y="4114800"/>
            <a:ext cx="1828800" cy="1563688"/>
          </a:xfrm>
          <a:prstGeom prst="rect">
            <a:avLst/>
          </a:prstGeom>
          <a:noFill/>
          <a:ln w="9525">
            <a:noFill/>
            <a:miter lim="800000"/>
            <a:headEnd/>
            <a:tailEnd/>
          </a:ln>
        </p:spPr>
      </p:pic>
    </p:spTree>
    <p:extLst>
      <p:ext uri="{BB962C8B-B14F-4D97-AF65-F5344CB8AC3E}">
        <p14:creationId xmlns:p14="http://schemas.microsoft.com/office/powerpoint/2010/main" val="3699190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Fragmentatie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50-51)</a:t>
            </a:r>
            <a:r>
              <a:rPr lang="nl-NL" sz="2800" dirty="0" smtClean="0">
                <a:solidFill>
                  <a:schemeClr val="accent6"/>
                </a:solidFill>
              </a:rPr>
              <a:t>  </a:t>
            </a:r>
            <a:endParaRPr lang="nl-NL" sz="2800" dirty="0">
              <a:solidFill>
                <a:schemeClr val="accent6"/>
              </a:solidFill>
            </a:endParaRPr>
          </a:p>
        </p:txBody>
      </p:sp>
      <p:sp>
        <p:nvSpPr>
          <p:cNvPr id="4" name="Tekstvak 3"/>
          <p:cNvSpPr txBox="1"/>
          <p:nvPr/>
        </p:nvSpPr>
        <p:spPr>
          <a:xfrm>
            <a:off x="693420" y="1196752"/>
            <a:ext cx="7920880" cy="1200329"/>
          </a:xfrm>
          <a:prstGeom prst="rect">
            <a:avLst/>
          </a:prstGeom>
          <a:noFill/>
        </p:spPr>
        <p:txBody>
          <a:bodyPr wrap="square" rtlCol="0">
            <a:spAutoFit/>
          </a:bodyPr>
          <a:lstStyle/>
          <a:p>
            <a:r>
              <a:rPr lang="nl-NL" dirty="0" smtClean="0"/>
              <a:t>Machines worden steeds belangrijker.</a:t>
            </a:r>
          </a:p>
          <a:p>
            <a:r>
              <a:rPr lang="nl-NL" dirty="0" smtClean="0"/>
              <a:t>Elke machine bestaat uit onderdelen.</a:t>
            </a:r>
          </a:p>
          <a:p>
            <a:pPr algn="ctr"/>
            <a:r>
              <a:rPr lang="nl-NL" i="1" dirty="0" smtClean="0"/>
              <a:t>“Elke monteur weet dat niet de motorkap, maar wat onder de motorkap zit belangrijk is”</a:t>
            </a:r>
          </a:p>
        </p:txBody>
      </p:sp>
      <p:pic>
        <p:nvPicPr>
          <p:cNvPr id="1026" name="Picture 2" descr="http://www.soundandvision.be/rijbewijs/theoriepraktijk/afbeeldingen/niss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69089"/>
            <a:ext cx="6048375" cy="4086226"/>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331640" y="6207341"/>
            <a:ext cx="1800200" cy="318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24624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Fragmentatie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50-51)</a:t>
            </a:r>
            <a:r>
              <a:rPr lang="nl-NL" sz="2800" dirty="0" smtClean="0">
                <a:solidFill>
                  <a:schemeClr val="accent6"/>
                </a:solidFill>
              </a:rPr>
              <a:t>  </a:t>
            </a:r>
            <a:endParaRPr lang="nl-NL" sz="2800" dirty="0">
              <a:solidFill>
                <a:schemeClr val="accent6"/>
              </a:solidFill>
            </a:endParaRPr>
          </a:p>
        </p:txBody>
      </p:sp>
      <p:pic>
        <p:nvPicPr>
          <p:cNvPr id="2050" name="Picture 2" descr="http://c300221.r21.cf1.rackcdn.com/marcel-duchamp-1344574684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3200400" cy="533400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995936" y="1052736"/>
            <a:ext cx="3024336" cy="461665"/>
          </a:xfrm>
          <a:prstGeom prst="rect">
            <a:avLst/>
          </a:prstGeom>
          <a:noFill/>
        </p:spPr>
        <p:txBody>
          <a:bodyPr wrap="square" rtlCol="0">
            <a:spAutoFit/>
          </a:bodyPr>
          <a:lstStyle/>
          <a:p>
            <a:r>
              <a:rPr lang="nl-NL" sz="1200" dirty="0" err="1" smtClean="0"/>
              <a:t>Duchamp</a:t>
            </a:r>
            <a:r>
              <a:rPr lang="nl-NL" sz="1200" dirty="0" smtClean="0"/>
              <a:t> </a:t>
            </a:r>
          </a:p>
          <a:p>
            <a:r>
              <a:rPr lang="nl-NL" sz="1200" dirty="0" smtClean="0"/>
              <a:t>Naakt de trap afdalend 1912</a:t>
            </a:r>
            <a:endParaRPr lang="nl-NL" sz="1200" dirty="0"/>
          </a:p>
        </p:txBody>
      </p:sp>
      <p:sp>
        <p:nvSpPr>
          <p:cNvPr id="7" name="Text Box 9"/>
          <p:cNvSpPr txBox="1">
            <a:spLocks noChangeArrowheads="1"/>
          </p:cNvSpPr>
          <p:nvPr/>
        </p:nvSpPr>
        <p:spPr bwMode="auto">
          <a:xfrm>
            <a:off x="5446018" y="5432630"/>
            <a:ext cx="3505200" cy="954107"/>
          </a:xfrm>
          <a:prstGeom prst="rect">
            <a:avLst/>
          </a:prstGeom>
          <a:solidFill>
            <a:schemeClr val="accent6"/>
          </a:solidFill>
          <a:ln w="9525">
            <a:noFill/>
            <a:miter lim="800000"/>
            <a:headEnd/>
            <a:tailEnd/>
          </a:ln>
        </p:spPr>
        <p:txBody>
          <a:bodyPr>
            <a:spAutoFit/>
          </a:bodyPr>
          <a:lstStyle/>
          <a:p>
            <a:r>
              <a:rPr lang="nl-NL" sz="1400" baseline="0" dirty="0">
                <a:solidFill>
                  <a:schemeClr val="bg1"/>
                </a:solidFill>
                <a:latin typeface="Times New Roman" pitchFamily="18" charset="0"/>
              </a:rPr>
              <a:t>‘</a:t>
            </a:r>
            <a:r>
              <a:rPr lang="nl-NL" sz="1400" baseline="0" dirty="0" err="1" smtClean="0">
                <a:solidFill>
                  <a:schemeClr val="bg1"/>
                </a:solidFill>
              </a:rPr>
              <a:t>Duchamp</a:t>
            </a:r>
            <a:r>
              <a:rPr lang="nl-NL" sz="1400" dirty="0" smtClean="0">
                <a:solidFill>
                  <a:schemeClr val="bg1"/>
                </a:solidFill>
              </a:rPr>
              <a:t> geeft het naakt weer in verschillende fasen van de beweging, alsof verschillende </a:t>
            </a:r>
            <a:r>
              <a:rPr lang="nl-NL" sz="1400" dirty="0" err="1" smtClean="0">
                <a:solidFill>
                  <a:schemeClr val="bg1"/>
                </a:solidFill>
              </a:rPr>
              <a:t>fiolmbeelden</a:t>
            </a:r>
            <a:r>
              <a:rPr lang="nl-NL" sz="1400" dirty="0" smtClean="0">
                <a:solidFill>
                  <a:schemeClr val="bg1"/>
                </a:solidFill>
              </a:rPr>
              <a:t> over elkaar heen zijn geprojecteerd.’</a:t>
            </a:r>
            <a:endParaRPr lang="nl-NL" sz="1400" baseline="0" dirty="0">
              <a:solidFill>
                <a:schemeClr val="bg1"/>
              </a:solidFill>
            </a:endParaRPr>
          </a:p>
        </p:txBody>
      </p:sp>
      <p:pic>
        <p:nvPicPr>
          <p:cNvPr id="2054" name="Picture 6" descr="http://userserve-ak.last.fm/serve/_/27645795/Marcel%2BDuchamp%2BMarcelDuch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6568" y="1052736"/>
            <a:ext cx="29146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196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Fragmentatie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50-51)</a:t>
            </a:r>
            <a:r>
              <a:rPr lang="nl-NL" sz="2800" dirty="0" smtClean="0">
                <a:solidFill>
                  <a:schemeClr val="accent6"/>
                </a:solidFill>
              </a:rPr>
              <a:t>  </a:t>
            </a:r>
            <a:endParaRPr lang="nl-NL" sz="2800" dirty="0">
              <a:solidFill>
                <a:schemeClr val="accent6"/>
              </a:solidFill>
            </a:endParaRPr>
          </a:p>
        </p:txBody>
      </p:sp>
      <p:pic>
        <p:nvPicPr>
          <p:cNvPr id="4" name="Picture 4" descr="C:\Users\John\Pictures\Bespiegeling\Montage\Gris_ Stilleven met-zonnewering_1914.jpg"/>
          <p:cNvPicPr>
            <a:picLocks noChangeAspect="1" noChangeArrowheads="1"/>
          </p:cNvPicPr>
          <p:nvPr/>
        </p:nvPicPr>
        <p:blipFill>
          <a:blip r:embed="rId2"/>
          <a:srcRect/>
          <a:stretch>
            <a:fillRect/>
          </a:stretch>
        </p:blipFill>
        <p:spPr bwMode="auto">
          <a:xfrm>
            <a:off x="3046413" y="3200400"/>
            <a:ext cx="2489200" cy="3181350"/>
          </a:xfrm>
          <a:prstGeom prst="rect">
            <a:avLst/>
          </a:prstGeom>
          <a:noFill/>
          <a:ln w="9525">
            <a:noFill/>
            <a:miter lim="800000"/>
            <a:headEnd/>
            <a:tailEnd/>
          </a:ln>
        </p:spPr>
      </p:pic>
      <p:sp>
        <p:nvSpPr>
          <p:cNvPr id="5" name="Text Box 5"/>
          <p:cNvSpPr txBox="1">
            <a:spLocks noChangeArrowheads="1"/>
          </p:cNvSpPr>
          <p:nvPr/>
        </p:nvSpPr>
        <p:spPr bwMode="auto">
          <a:xfrm>
            <a:off x="152400" y="609600"/>
            <a:ext cx="5638800" cy="2616101"/>
          </a:xfrm>
          <a:prstGeom prst="rect">
            <a:avLst/>
          </a:prstGeom>
          <a:noFill/>
          <a:ln w="9525">
            <a:noFill/>
            <a:miter lim="800000"/>
            <a:headEnd/>
            <a:tailEnd/>
          </a:ln>
        </p:spPr>
        <p:txBody>
          <a:bodyPr>
            <a:spAutoFit/>
          </a:bodyPr>
          <a:lstStyle/>
          <a:p>
            <a:r>
              <a:rPr lang="nl-NL" sz="2400" baseline="0" dirty="0">
                <a:solidFill>
                  <a:srgbClr val="CC00CC"/>
                </a:solidFill>
              </a:rPr>
              <a:t/>
            </a:r>
            <a:br>
              <a:rPr lang="nl-NL" sz="2400" baseline="0" dirty="0">
                <a:solidFill>
                  <a:srgbClr val="CC00CC"/>
                </a:solidFill>
              </a:rPr>
            </a:br>
            <a:r>
              <a:rPr lang="nl-NL" sz="1400" baseline="0" dirty="0"/>
              <a:t>Monteren, </a:t>
            </a:r>
            <a:r>
              <a:rPr lang="nl-NL" sz="1400" baseline="0" dirty="0" smtClean="0"/>
              <a:t>een </a:t>
            </a:r>
            <a:r>
              <a:rPr lang="nl-NL" sz="1400" baseline="0" dirty="0"/>
              <a:t>kenmerk </a:t>
            </a:r>
            <a:r>
              <a:rPr lang="nl-NL" sz="1400" baseline="0" dirty="0" smtClean="0"/>
              <a:t>van veel </a:t>
            </a:r>
            <a:r>
              <a:rPr lang="nl-NL" sz="1400" baseline="0" dirty="0"/>
              <a:t>beeldende kunst</a:t>
            </a:r>
            <a:r>
              <a:rPr lang="nl-NL" sz="1400" baseline="0" dirty="0">
                <a:solidFill>
                  <a:srgbClr val="CC00CC"/>
                </a:solidFill>
              </a:rPr>
              <a:t>. </a:t>
            </a:r>
            <a:endParaRPr lang="nl-NL" sz="1400" baseline="0" dirty="0" smtClean="0">
              <a:solidFill>
                <a:srgbClr val="CC00CC"/>
              </a:solidFill>
            </a:endParaRPr>
          </a:p>
          <a:p>
            <a:r>
              <a:rPr lang="nl-NL" sz="1400" baseline="0" dirty="0" smtClean="0"/>
              <a:t>Aan </a:t>
            </a:r>
            <a:r>
              <a:rPr lang="nl-NL" sz="1400" baseline="0" dirty="0"/>
              <a:t>montage gaat demontage vooraf (Freud, Picasso, </a:t>
            </a:r>
            <a:r>
              <a:rPr lang="nl-NL" sz="1400" baseline="0" dirty="0" err="1"/>
              <a:t>Balla</a:t>
            </a:r>
            <a:r>
              <a:rPr lang="nl-NL" sz="1400" baseline="0" dirty="0"/>
              <a:t>). </a:t>
            </a:r>
            <a:endParaRPr lang="nl-NL" sz="1400" baseline="0" dirty="0" smtClean="0"/>
          </a:p>
          <a:p>
            <a:r>
              <a:rPr lang="nl-NL" sz="1400" baseline="0" dirty="0"/>
              <a:t/>
            </a:r>
            <a:br>
              <a:rPr lang="nl-NL" sz="1400" baseline="0" dirty="0"/>
            </a:br>
            <a:r>
              <a:rPr lang="nl-NL" sz="1400" baseline="0" dirty="0" smtClean="0"/>
              <a:t>Montage maakt de chaos zichtbaar. </a:t>
            </a:r>
          </a:p>
          <a:p>
            <a:r>
              <a:rPr lang="nl-NL" sz="1400" baseline="0" dirty="0" smtClean="0"/>
              <a:t>Rond </a:t>
            </a:r>
            <a:r>
              <a:rPr lang="nl-NL" sz="1400" baseline="0" dirty="0"/>
              <a:t>1912 introduceren de kubisten </a:t>
            </a:r>
            <a:r>
              <a:rPr lang="nl-NL" sz="1400" baseline="0" dirty="0" smtClean="0"/>
              <a:t>collage-elementen</a:t>
            </a:r>
            <a:r>
              <a:rPr lang="nl-NL" sz="1400" baseline="0" dirty="0"/>
              <a:t>. </a:t>
            </a:r>
            <a:endParaRPr lang="nl-NL" sz="1400" baseline="0" dirty="0" smtClean="0"/>
          </a:p>
          <a:p>
            <a:endParaRPr lang="nl-NL" sz="1400" b="1" baseline="0" dirty="0">
              <a:solidFill>
                <a:srgbClr val="FF0066"/>
              </a:solidFill>
            </a:endParaRPr>
          </a:p>
          <a:p>
            <a:r>
              <a:rPr lang="nl-NL" sz="1400" baseline="0" dirty="0" smtClean="0"/>
              <a:t>Juan </a:t>
            </a:r>
            <a:r>
              <a:rPr lang="nl-NL" sz="1400" baseline="0" dirty="0"/>
              <a:t>Gris </a:t>
            </a:r>
            <a:endParaRPr lang="nl-NL" sz="1400" baseline="0" dirty="0" smtClean="0"/>
          </a:p>
          <a:p>
            <a:r>
              <a:rPr lang="nl-NL" sz="1400" i="1" baseline="0" dirty="0" smtClean="0">
                <a:latin typeface="Times New Roman" pitchFamily="18" charset="0"/>
              </a:rPr>
              <a:t>‘</a:t>
            </a:r>
            <a:r>
              <a:rPr lang="nl-NL" sz="1400" i="1" baseline="0" dirty="0"/>
              <a:t>Fruitschaal met </a:t>
            </a:r>
            <a:r>
              <a:rPr lang="nl-NL" sz="1400" i="1" baseline="0" dirty="0" smtClean="0"/>
              <a:t>karaf</a:t>
            </a:r>
            <a:r>
              <a:rPr lang="nl-NL" sz="1400" i="1" baseline="0" dirty="0" smtClean="0">
                <a:latin typeface="Times New Roman" pitchFamily="18" charset="0"/>
              </a:rPr>
              <a:t>’</a:t>
            </a:r>
            <a:endParaRPr lang="nl-NL" sz="1400" i="1" baseline="0" dirty="0"/>
          </a:p>
          <a:p>
            <a:endParaRPr lang="nl-NL" sz="1400" i="1" baseline="0" dirty="0"/>
          </a:p>
          <a:p>
            <a:r>
              <a:rPr lang="nl-NL" sz="1400" i="1" baseline="0" dirty="0" smtClean="0"/>
              <a:t>Picasso; i.p.v</a:t>
            </a:r>
            <a:r>
              <a:rPr lang="nl-NL" sz="1400" i="1" baseline="0" dirty="0"/>
              <a:t>. </a:t>
            </a:r>
            <a:r>
              <a:rPr lang="nl-NL" sz="1400" i="1" baseline="0" dirty="0" err="1"/>
              <a:t>trompe</a:t>
            </a:r>
            <a:r>
              <a:rPr lang="nl-NL" sz="1400" i="1" baseline="0" dirty="0"/>
              <a:t> </a:t>
            </a:r>
            <a:r>
              <a:rPr lang="nl-NL" sz="1400" i="1" baseline="0" dirty="0" err="1"/>
              <a:t>l</a:t>
            </a:r>
            <a:r>
              <a:rPr lang="nl-NL" sz="1400" i="1" baseline="0" dirty="0" err="1">
                <a:latin typeface="Times New Roman" pitchFamily="18" charset="0"/>
              </a:rPr>
              <a:t>’</a:t>
            </a:r>
            <a:r>
              <a:rPr lang="nl-NL" sz="1400" i="1" baseline="0" dirty="0" err="1"/>
              <a:t>oeil</a:t>
            </a:r>
            <a:r>
              <a:rPr lang="nl-NL" sz="1400" i="1" baseline="0" dirty="0"/>
              <a:t> de </a:t>
            </a:r>
            <a:r>
              <a:rPr lang="nl-NL" sz="1400" i="1" baseline="0" dirty="0" err="1"/>
              <a:t>trompe</a:t>
            </a:r>
            <a:r>
              <a:rPr lang="nl-NL" sz="1400" i="1" baseline="0" dirty="0"/>
              <a:t> </a:t>
            </a:r>
            <a:r>
              <a:rPr lang="nl-NL" sz="1400" i="1" baseline="0" dirty="0" err="1"/>
              <a:t>d</a:t>
            </a:r>
            <a:r>
              <a:rPr lang="nl-NL" sz="1400" i="1" baseline="0" dirty="0" err="1">
                <a:latin typeface="Times New Roman" pitchFamily="18" charset="0"/>
              </a:rPr>
              <a:t>’</a:t>
            </a:r>
            <a:r>
              <a:rPr lang="nl-NL" sz="1400" i="1" baseline="0" dirty="0" err="1"/>
              <a:t>esprit</a:t>
            </a:r>
            <a:r>
              <a:rPr lang="nl-NL" sz="1400" i="1" baseline="0" dirty="0"/>
              <a:t>. </a:t>
            </a:r>
          </a:p>
        </p:txBody>
      </p:sp>
      <p:pic>
        <p:nvPicPr>
          <p:cNvPr id="6" name="Picture 7" descr="C:\Users\John\Pictures\Bespiegeling\Montage\Gris_ Fruitschaal met karaf_1914.jpg"/>
          <p:cNvPicPr>
            <a:picLocks noChangeAspect="1" noChangeArrowheads="1"/>
          </p:cNvPicPr>
          <p:nvPr/>
        </p:nvPicPr>
        <p:blipFill>
          <a:blip r:embed="rId3"/>
          <a:srcRect/>
          <a:stretch>
            <a:fillRect/>
          </a:stretch>
        </p:blipFill>
        <p:spPr bwMode="auto">
          <a:xfrm>
            <a:off x="5715000" y="1219200"/>
            <a:ext cx="3252788" cy="4876800"/>
          </a:xfrm>
          <a:prstGeom prst="rect">
            <a:avLst/>
          </a:prstGeom>
          <a:noFill/>
          <a:ln w="9525">
            <a:noFill/>
            <a:miter lim="800000"/>
            <a:headEnd/>
            <a:tailEnd/>
          </a:ln>
        </p:spPr>
      </p:pic>
      <p:sp>
        <p:nvSpPr>
          <p:cNvPr id="7" name="Text Box 8"/>
          <p:cNvSpPr txBox="1">
            <a:spLocks noChangeArrowheads="1"/>
          </p:cNvSpPr>
          <p:nvPr/>
        </p:nvSpPr>
        <p:spPr bwMode="auto">
          <a:xfrm>
            <a:off x="5867400" y="6248400"/>
            <a:ext cx="3505200" cy="246063"/>
          </a:xfrm>
          <a:prstGeom prst="rect">
            <a:avLst/>
          </a:prstGeom>
          <a:noFill/>
          <a:ln w="9525">
            <a:noFill/>
            <a:miter lim="800000"/>
            <a:headEnd/>
            <a:tailEnd/>
          </a:ln>
        </p:spPr>
        <p:txBody>
          <a:bodyPr>
            <a:spAutoFit/>
          </a:bodyPr>
          <a:lstStyle/>
          <a:p>
            <a:r>
              <a:rPr lang="nl-NL" sz="1000" baseline="0">
                <a:solidFill>
                  <a:schemeClr val="bg1"/>
                </a:solidFill>
              </a:rPr>
              <a:t>Fruitschaal met karaf  (1914)</a:t>
            </a:r>
          </a:p>
        </p:txBody>
      </p:sp>
      <p:sp>
        <p:nvSpPr>
          <p:cNvPr id="8" name="Text Box 9"/>
          <p:cNvSpPr txBox="1">
            <a:spLocks noChangeArrowheads="1"/>
          </p:cNvSpPr>
          <p:nvPr/>
        </p:nvSpPr>
        <p:spPr bwMode="auto">
          <a:xfrm>
            <a:off x="2987675" y="6381750"/>
            <a:ext cx="2292350" cy="246063"/>
          </a:xfrm>
          <a:prstGeom prst="rect">
            <a:avLst/>
          </a:prstGeom>
          <a:noFill/>
          <a:ln w="9525">
            <a:noFill/>
            <a:miter lim="800000"/>
            <a:headEnd/>
            <a:tailEnd/>
          </a:ln>
        </p:spPr>
        <p:txBody>
          <a:bodyPr wrap="none">
            <a:spAutoFit/>
          </a:bodyPr>
          <a:lstStyle/>
          <a:p>
            <a:r>
              <a:rPr lang="nl-NL" sz="1000" baseline="0">
                <a:solidFill>
                  <a:schemeClr val="bg1"/>
                </a:solidFill>
              </a:rPr>
              <a:t>Gris: ‘Stilleven met jalouzieën’ (1914)</a:t>
            </a:r>
          </a:p>
        </p:txBody>
      </p:sp>
      <p:pic>
        <p:nvPicPr>
          <p:cNvPr id="9" name="Picture 10" descr="C:\Users\John\Pictures\Bespiegeling\H11Spiegel\Dada\Kubisme untitled.bmp"/>
          <p:cNvPicPr>
            <a:picLocks noChangeAspect="1" noChangeArrowheads="1"/>
          </p:cNvPicPr>
          <p:nvPr/>
        </p:nvPicPr>
        <p:blipFill>
          <a:blip r:embed="rId4"/>
          <a:srcRect/>
          <a:stretch>
            <a:fillRect/>
          </a:stretch>
        </p:blipFill>
        <p:spPr bwMode="auto">
          <a:xfrm>
            <a:off x="152400" y="4114800"/>
            <a:ext cx="2686050" cy="2117725"/>
          </a:xfrm>
          <a:prstGeom prst="rect">
            <a:avLst/>
          </a:prstGeom>
          <a:noFill/>
          <a:ln w="9525">
            <a:noFill/>
            <a:miter lim="800000"/>
            <a:headEnd/>
            <a:tailEnd/>
          </a:ln>
        </p:spPr>
      </p:pic>
      <p:sp>
        <p:nvSpPr>
          <p:cNvPr id="10" name="Text Box 11"/>
          <p:cNvSpPr txBox="1">
            <a:spLocks noChangeArrowheads="1"/>
          </p:cNvSpPr>
          <p:nvPr/>
        </p:nvSpPr>
        <p:spPr bwMode="auto">
          <a:xfrm>
            <a:off x="762000" y="6248400"/>
            <a:ext cx="1277938" cy="246063"/>
          </a:xfrm>
          <a:prstGeom prst="rect">
            <a:avLst/>
          </a:prstGeom>
          <a:noFill/>
          <a:ln w="9525">
            <a:noFill/>
            <a:miter lim="800000"/>
            <a:headEnd/>
            <a:tailEnd/>
          </a:ln>
        </p:spPr>
        <p:txBody>
          <a:bodyPr wrap="none">
            <a:spAutoFit/>
          </a:bodyPr>
          <a:lstStyle/>
          <a:p>
            <a:r>
              <a:rPr lang="nl-NL" sz="1000" baseline="0">
                <a:solidFill>
                  <a:schemeClr val="bg1"/>
                </a:solidFill>
              </a:rPr>
              <a:t>Analytisch kubisme</a:t>
            </a:r>
          </a:p>
        </p:txBody>
      </p:sp>
    </p:spTree>
    <p:extLst>
      <p:ext uri="{BB962C8B-B14F-4D97-AF65-F5344CB8AC3E}">
        <p14:creationId xmlns:p14="http://schemas.microsoft.com/office/powerpoint/2010/main" val="2181692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5" name="Tekstvak 4"/>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Inleiding </a:t>
            </a:r>
            <a:endParaRPr lang="nl-NL" sz="2800" dirty="0">
              <a:solidFill>
                <a:schemeClr val="accent6"/>
              </a:solidFill>
            </a:endParaRPr>
          </a:p>
        </p:txBody>
      </p:sp>
      <p:sp>
        <p:nvSpPr>
          <p:cNvPr id="6" name="Tekstvak 5"/>
          <p:cNvSpPr txBox="1"/>
          <p:nvPr/>
        </p:nvSpPr>
        <p:spPr>
          <a:xfrm>
            <a:off x="323528" y="1124744"/>
            <a:ext cx="8424936" cy="646331"/>
          </a:xfrm>
          <a:prstGeom prst="rect">
            <a:avLst/>
          </a:prstGeom>
          <a:noFill/>
        </p:spPr>
        <p:txBody>
          <a:bodyPr wrap="square" rtlCol="0">
            <a:spAutoFit/>
          </a:bodyPr>
          <a:lstStyle/>
          <a:p>
            <a:r>
              <a:rPr lang="nl-NL" dirty="0" smtClean="0"/>
              <a:t>Weg met de bestaande regels: </a:t>
            </a:r>
          </a:p>
          <a:p>
            <a:r>
              <a:rPr lang="nl-NL" dirty="0" smtClean="0"/>
              <a:t>fascinatie voor snelheid en techniek, abstractie en expressie.</a:t>
            </a:r>
            <a:endParaRPr lang="nl-NL" dirty="0"/>
          </a:p>
        </p:txBody>
      </p:sp>
      <p:sp>
        <p:nvSpPr>
          <p:cNvPr id="10" name="Text Box 3"/>
          <p:cNvSpPr txBox="1">
            <a:spLocks noChangeArrowheads="1"/>
          </p:cNvSpPr>
          <p:nvPr/>
        </p:nvSpPr>
        <p:spPr bwMode="auto">
          <a:xfrm>
            <a:off x="669925" y="2327275"/>
            <a:ext cx="184150" cy="457200"/>
          </a:xfrm>
          <a:prstGeom prst="rect">
            <a:avLst/>
          </a:prstGeom>
          <a:noFill/>
          <a:ln w="9525">
            <a:noFill/>
            <a:miter lim="800000"/>
            <a:headEnd/>
            <a:tailEnd/>
          </a:ln>
        </p:spPr>
        <p:txBody>
          <a:bodyPr wrap="none">
            <a:spAutoFit/>
          </a:bodyPr>
          <a:lstStyle/>
          <a:p>
            <a:endParaRPr lang="nl-NL" sz="2400">
              <a:latin typeface="Times New Roman" pitchFamily="18" charset="0"/>
            </a:endParaRPr>
          </a:p>
        </p:txBody>
      </p:sp>
      <p:sp>
        <p:nvSpPr>
          <p:cNvPr id="11" name="Text Box 4"/>
          <p:cNvSpPr txBox="1">
            <a:spLocks noChangeArrowheads="1"/>
          </p:cNvSpPr>
          <p:nvPr/>
        </p:nvSpPr>
        <p:spPr bwMode="auto">
          <a:xfrm>
            <a:off x="593725" y="1108075"/>
            <a:ext cx="184150" cy="457200"/>
          </a:xfrm>
          <a:prstGeom prst="rect">
            <a:avLst/>
          </a:prstGeom>
          <a:noFill/>
          <a:ln w="9525">
            <a:noFill/>
            <a:miter lim="800000"/>
            <a:headEnd/>
            <a:tailEnd/>
          </a:ln>
        </p:spPr>
        <p:txBody>
          <a:bodyPr wrap="none">
            <a:spAutoFit/>
          </a:bodyPr>
          <a:lstStyle/>
          <a:p>
            <a:endParaRPr lang="nl-NL" sz="2400">
              <a:latin typeface="Times New Roman" pitchFamily="18" charset="0"/>
            </a:endParaRPr>
          </a:p>
        </p:txBody>
      </p:sp>
      <p:sp>
        <p:nvSpPr>
          <p:cNvPr id="12" name="Text Box 5"/>
          <p:cNvSpPr txBox="1">
            <a:spLocks noChangeArrowheads="1"/>
          </p:cNvSpPr>
          <p:nvPr/>
        </p:nvSpPr>
        <p:spPr bwMode="auto">
          <a:xfrm>
            <a:off x="4535996" y="4149080"/>
            <a:ext cx="4592661" cy="584775"/>
          </a:xfrm>
          <a:prstGeom prst="rect">
            <a:avLst/>
          </a:prstGeom>
          <a:noFill/>
          <a:ln w="9525">
            <a:noFill/>
            <a:miter lim="800000"/>
            <a:headEnd/>
            <a:tailEnd/>
          </a:ln>
        </p:spPr>
        <p:txBody>
          <a:bodyPr wrap="square">
            <a:spAutoFit/>
          </a:bodyPr>
          <a:lstStyle/>
          <a:p>
            <a:r>
              <a:rPr lang="nl-NL" sz="1600" dirty="0" smtClean="0"/>
              <a:t>De uitvinding van de fotografie heeft veel invloed gehad op de beeldende kunst. </a:t>
            </a:r>
            <a:endParaRPr lang="nl-NL" sz="1600" dirty="0">
              <a:latin typeface="Arial Unicode MS" pitchFamily="34" charset="-128"/>
            </a:endParaRPr>
          </a:p>
        </p:txBody>
      </p:sp>
      <p:sp>
        <p:nvSpPr>
          <p:cNvPr id="13" name="Text Box 8"/>
          <p:cNvSpPr txBox="1">
            <a:spLocks noChangeArrowheads="1"/>
          </p:cNvSpPr>
          <p:nvPr/>
        </p:nvSpPr>
        <p:spPr bwMode="auto">
          <a:xfrm>
            <a:off x="0" y="2132856"/>
            <a:ext cx="8748464" cy="754053"/>
          </a:xfrm>
          <a:prstGeom prst="rect">
            <a:avLst/>
          </a:prstGeom>
          <a:noFill/>
          <a:ln w="9525">
            <a:noFill/>
            <a:miter lim="800000"/>
            <a:headEnd/>
            <a:tailEnd/>
          </a:ln>
        </p:spPr>
        <p:txBody>
          <a:bodyPr wrap="square">
            <a:spAutoFit/>
          </a:bodyPr>
          <a:lstStyle/>
          <a:p>
            <a:r>
              <a:rPr lang="nl-NL" sz="1600" dirty="0"/>
              <a:t>De </a:t>
            </a:r>
            <a:r>
              <a:rPr lang="nl-NL" sz="1600" b="1" dirty="0"/>
              <a:t>eerste foto</a:t>
            </a:r>
            <a:r>
              <a:rPr lang="nl-NL" sz="1600" dirty="0"/>
              <a:t> werd in 1826 gemaakt door de Fransman </a:t>
            </a:r>
            <a:r>
              <a:rPr lang="nl-NL" sz="1600" b="1" dirty="0"/>
              <a:t>Nièpce.</a:t>
            </a:r>
            <a:r>
              <a:rPr lang="nl-NL" sz="1600" dirty="0"/>
              <a:t> </a:t>
            </a:r>
            <a:r>
              <a:rPr lang="nl-NL" sz="1600" dirty="0" smtClean="0"/>
              <a:t>Een </a:t>
            </a:r>
            <a:r>
              <a:rPr lang="nl-NL" sz="1600" dirty="0"/>
              <a:t>plaat die was bedekt met bitumen een soort lichtgevoelig asfalt. </a:t>
            </a:r>
            <a:r>
              <a:rPr lang="nl-NL" sz="1600" dirty="0" smtClean="0"/>
              <a:t> 8 uur</a:t>
            </a:r>
            <a:r>
              <a:rPr lang="nl-NL" sz="1600" dirty="0"/>
              <a:t> </a:t>
            </a:r>
          </a:p>
          <a:p>
            <a:endParaRPr lang="nl-NL" sz="1100" dirty="0"/>
          </a:p>
        </p:txBody>
      </p:sp>
      <p:pic>
        <p:nvPicPr>
          <p:cNvPr id="18" name="Picture 9" descr="C:\Users\John\Pictures\Bespiegeling\H10Alledaagse\niepce eerste foto.jpg"/>
          <p:cNvPicPr>
            <a:picLocks noChangeAspect="1" noChangeArrowheads="1"/>
          </p:cNvPicPr>
          <p:nvPr/>
        </p:nvPicPr>
        <p:blipFill>
          <a:blip r:embed="rId2" cstate="print"/>
          <a:srcRect/>
          <a:stretch>
            <a:fillRect/>
          </a:stretch>
        </p:blipFill>
        <p:spPr bwMode="auto">
          <a:xfrm>
            <a:off x="593725" y="3622727"/>
            <a:ext cx="3223592" cy="2450646"/>
          </a:xfrm>
          <a:prstGeom prst="rect">
            <a:avLst/>
          </a:prstGeom>
          <a:noFill/>
          <a:ln w="9525">
            <a:noFill/>
            <a:miter lim="800000"/>
            <a:headEnd/>
            <a:tailEnd/>
          </a:ln>
        </p:spPr>
      </p:pic>
    </p:spTree>
    <p:extLst>
      <p:ext uri="{BB962C8B-B14F-4D97-AF65-F5344CB8AC3E}">
        <p14:creationId xmlns:p14="http://schemas.microsoft.com/office/powerpoint/2010/main" val="80362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Fragmentatie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50-51)</a:t>
            </a:r>
            <a:r>
              <a:rPr lang="nl-NL" sz="2800" dirty="0" smtClean="0">
                <a:solidFill>
                  <a:schemeClr val="accent6"/>
                </a:solidFill>
              </a:rPr>
              <a:t>  </a:t>
            </a:r>
            <a:endParaRPr lang="nl-NL" sz="2800" dirty="0">
              <a:solidFill>
                <a:schemeClr val="accent6"/>
              </a:solidFill>
            </a:endParaRPr>
          </a:p>
        </p:txBody>
      </p:sp>
      <p:pic>
        <p:nvPicPr>
          <p:cNvPr id="4" name="Picture 12" descr="C:\Users\John\Pictures\Bespiegeling\H11Spiegel\Dada\Schwitters_Merzbau_1925.jpg"/>
          <p:cNvPicPr>
            <a:picLocks noChangeAspect="1" noChangeArrowheads="1"/>
          </p:cNvPicPr>
          <p:nvPr/>
        </p:nvPicPr>
        <p:blipFill>
          <a:blip r:embed="rId2"/>
          <a:srcRect/>
          <a:stretch>
            <a:fillRect/>
          </a:stretch>
        </p:blipFill>
        <p:spPr bwMode="auto">
          <a:xfrm>
            <a:off x="57150" y="2819400"/>
            <a:ext cx="2922588" cy="3886200"/>
          </a:xfrm>
          <a:prstGeom prst="rect">
            <a:avLst/>
          </a:prstGeom>
          <a:noFill/>
          <a:ln w="9525">
            <a:noFill/>
            <a:miter lim="800000"/>
            <a:headEnd/>
            <a:tailEnd/>
          </a:ln>
        </p:spPr>
      </p:pic>
      <p:pic>
        <p:nvPicPr>
          <p:cNvPr id="5" name="Picture 6" descr="C:\Users\John\Pictures\Dada\Schwitters_kotsbild_1922.jpg"/>
          <p:cNvPicPr>
            <a:picLocks noChangeAspect="1" noChangeArrowheads="1"/>
          </p:cNvPicPr>
          <p:nvPr/>
        </p:nvPicPr>
        <p:blipFill>
          <a:blip r:embed="rId3"/>
          <a:srcRect/>
          <a:stretch>
            <a:fillRect/>
          </a:stretch>
        </p:blipFill>
        <p:spPr bwMode="auto">
          <a:xfrm>
            <a:off x="3124200" y="2781300"/>
            <a:ext cx="2836863" cy="3924300"/>
          </a:xfrm>
          <a:prstGeom prst="rect">
            <a:avLst/>
          </a:prstGeom>
          <a:noFill/>
          <a:ln w="9525">
            <a:noFill/>
            <a:miter lim="800000"/>
            <a:headEnd/>
            <a:tailEnd/>
          </a:ln>
        </p:spPr>
      </p:pic>
      <p:sp>
        <p:nvSpPr>
          <p:cNvPr id="6" name="Text Box 9"/>
          <p:cNvSpPr txBox="1">
            <a:spLocks noChangeArrowheads="1"/>
          </p:cNvSpPr>
          <p:nvPr/>
        </p:nvSpPr>
        <p:spPr bwMode="auto">
          <a:xfrm>
            <a:off x="147707" y="836712"/>
            <a:ext cx="8785225" cy="1384995"/>
          </a:xfrm>
          <a:prstGeom prst="rect">
            <a:avLst/>
          </a:prstGeom>
          <a:noFill/>
          <a:ln w="9525">
            <a:noFill/>
            <a:miter lim="800000"/>
            <a:headEnd/>
            <a:tailEnd/>
          </a:ln>
        </p:spPr>
        <p:txBody>
          <a:bodyPr>
            <a:spAutoFit/>
          </a:bodyPr>
          <a:lstStyle/>
          <a:p>
            <a:endParaRPr lang="nl-NL" sz="1400" baseline="0" dirty="0" smtClean="0"/>
          </a:p>
          <a:p>
            <a:r>
              <a:rPr lang="nl-NL" sz="1400" baseline="0" dirty="0" smtClean="0"/>
              <a:t>Kurt </a:t>
            </a:r>
            <a:r>
              <a:rPr lang="nl-NL" sz="1400" baseline="0" dirty="0" err="1" smtClean="0"/>
              <a:t>Schwitters</a:t>
            </a:r>
            <a:endParaRPr lang="nl-NL" sz="1400" baseline="0" dirty="0" smtClean="0"/>
          </a:p>
          <a:p>
            <a:r>
              <a:rPr lang="nl-NL" sz="1400" baseline="0" dirty="0" err="1" smtClean="0"/>
              <a:t>Merz</a:t>
            </a:r>
            <a:endParaRPr lang="nl-NL" sz="1400" baseline="0" dirty="0" smtClean="0"/>
          </a:p>
          <a:p>
            <a:r>
              <a:rPr lang="nl-NL" sz="1400" baseline="0" dirty="0" err="1" smtClean="0"/>
              <a:t>Merzbaul</a:t>
            </a:r>
            <a:endParaRPr lang="nl-NL" sz="1400" baseline="0" dirty="0" smtClean="0"/>
          </a:p>
          <a:p>
            <a:r>
              <a:rPr lang="nl-NL" sz="1400" baseline="0" dirty="0" err="1" smtClean="0"/>
              <a:t>Lautdichten</a:t>
            </a:r>
            <a:r>
              <a:rPr lang="nl-NL" sz="1400" baseline="0" dirty="0" smtClean="0"/>
              <a:t> ,de </a:t>
            </a:r>
            <a:r>
              <a:rPr lang="nl-NL" sz="1400" baseline="0" dirty="0"/>
              <a:t>betekenis van de woorden speelt hier geen betekenis meer</a:t>
            </a:r>
            <a:r>
              <a:rPr lang="nl-NL" sz="1400" baseline="0" dirty="0" smtClean="0"/>
              <a:t>,</a:t>
            </a:r>
          </a:p>
          <a:p>
            <a:r>
              <a:rPr lang="nl-NL" sz="1400" baseline="0" dirty="0" smtClean="0"/>
              <a:t> </a:t>
            </a:r>
            <a:r>
              <a:rPr lang="nl-NL" sz="1400" baseline="0" dirty="0"/>
              <a:t>In </a:t>
            </a:r>
            <a:r>
              <a:rPr lang="nl-NL" sz="1400" baseline="0" dirty="0">
                <a:latin typeface="Times New Roman" pitchFamily="18" charset="0"/>
              </a:rPr>
              <a:t>‘</a:t>
            </a:r>
            <a:r>
              <a:rPr lang="nl-NL" sz="1400" i="1" baseline="0" dirty="0" err="1"/>
              <a:t>Ursonate</a:t>
            </a:r>
            <a:r>
              <a:rPr lang="nl-NL" sz="1400" baseline="0" dirty="0">
                <a:latin typeface="Times New Roman" pitchFamily="18" charset="0"/>
              </a:rPr>
              <a:t>’</a:t>
            </a:r>
            <a:r>
              <a:rPr lang="nl-NL" sz="1400" baseline="0" dirty="0"/>
              <a:t> blijven alleen nog lettercombinaties over. </a:t>
            </a:r>
          </a:p>
        </p:txBody>
      </p:sp>
      <p:pic>
        <p:nvPicPr>
          <p:cNvPr id="7" name="Picture 13" descr="C:\Users\John\Pictures\Dada\Schwitters_merzbild_the_psychiatrist_1919.jpg"/>
          <p:cNvPicPr>
            <a:picLocks noChangeAspect="1" noChangeArrowheads="1"/>
          </p:cNvPicPr>
          <p:nvPr/>
        </p:nvPicPr>
        <p:blipFill>
          <a:blip r:embed="rId4"/>
          <a:srcRect/>
          <a:stretch>
            <a:fillRect/>
          </a:stretch>
        </p:blipFill>
        <p:spPr bwMode="auto">
          <a:xfrm>
            <a:off x="6191250" y="2819400"/>
            <a:ext cx="2886075" cy="3886200"/>
          </a:xfrm>
          <a:prstGeom prst="rect">
            <a:avLst/>
          </a:prstGeom>
          <a:noFill/>
          <a:ln w="9525">
            <a:noFill/>
            <a:miter lim="800000"/>
            <a:headEnd/>
            <a:tailEnd/>
          </a:ln>
        </p:spPr>
      </p:pic>
      <p:sp>
        <p:nvSpPr>
          <p:cNvPr id="8" name="Text Box 16"/>
          <p:cNvSpPr txBox="1">
            <a:spLocks noChangeArrowheads="1"/>
          </p:cNvSpPr>
          <p:nvPr/>
        </p:nvSpPr>
        <p:spPr bwMode="auto">
          <a:xfrm>
            <a:off x="6999210" y="1362293"/>
            <a:ext cx="1901825" cy="274638"/>
          </a:xfrm>
          <a:prstGeom prst="rect">
            <a:avLst/>
          </a:prstGeom>
          <a:solidFill>
            <a:schemeClr val="bg1"/>
          </a:solidFill>
          <a:ln w="9525">
            <a:noFill/>
            <a:miter lim="800000"/>
            <a:headEnd/>
            <a:tailEnd/>
          </a:ln>
        </p:spPr>
        <p:txBody>
          <a:bodyPr wrap="none">
            <a:spAutoFit/>
          </a:bodyPr>
          <a:lstStyle/>
          <a:p>
            <a:r>
              <a:rPr lang="nl-NL" sz="1200" baseline="0" dirty="0">
                <a:solidFill>
                  <a:schemeClr val="bg1"/>
                </a:solidFill>
                <a:hlinkClick r:id="rId5"/>
              </a:rPr>
              <a:t>Fragment Kurt </a:t>
            </a:r>
            <a:r>
              <a:rPr lang="nl-NL" sz="1200" baseline="0" dirty="0" err="1">
                <a:solidFill>
                  <a:schemeClr val="bg1"/>
                </a:solidFill>
                <a:hlinkClick r:id="rId5"/>
              </a:rPr>
              <a:t>Schwitters</a:t>
            </a:r>
            <a:endParaRPr lang="nl-NL" sz="1200" baseline="0" dirty="0">
              <a:solidFill>
                <a:schemeClr val="bg1"/>
              </a:solidFill>
            </a:endParaRPr>
          </a:p>
        </p:txBody>
      </p:sp>
      <p:sp>
        <p:nvSpPr>
          <p:cNvPr id="9" name="Text Box 20"/>
          <p:cNvSpPr txBox="1">
            <a:spLocks noChangeArrowheads="1"/>
          </p:cNvSpPr>
          <p:nvPr/>
        </p:nvSpPr>
        <p:spPr bwMode="auto">
          <a:xfrm>
            <a:off x="7391400" y="1052736"/>
            <a:ext cx="1493838" cy="274638"/>
          </a:xfrm>
          <a:prstGeom prst="rect">
            <a:avLst/>
          </a:prstGeom>
          <a:noFill/>
          <a:ln w="9525">
            <a:noFill/>
            <a:miter lim="800000"/>
            <a:headEnd/>
            <a:tailEnd/>
          </a:ln>
        </p:spPr>
        <p:txBody>
          <a:bodyPr wrap="none">
            <a:spAutoFit/>
          </a:bodyPr>
          <a:lstStyle/>
          <a:p>
            <a:r>
              <a:rPr lang="nl-NL" sz="1200" baseline="0" dirty="0">
                <a:solidFill>
                  <a:schemeClr val="bg1"/>
                </a:solidFill>
                <a:hlinkClick r:id="rId6"/>
              </a:rPr>
              <a:t>Fragment </a:t>
            </a:r>
            <a:r>
              <a:rPr lang="nl-NL" sz="1200" baseline="0" dirty="0" err="1">
                <a:solidFill>
                  <a:schemeClr val="bg1"/>
                </a:solidFill>
                <a:hlinkClick r:id="rId6"/>
              </a:rPr>
              <a:t>Ursonate</a:t>
            </a:r>
            <a:endParaRPr lang="nl-NL" sz="1200" baseline="0" dirty="0">
              <a:solidFill>
                <a:schemeClr val="bg1"/>
              </a:solidFill>
            </a:endParaRPr>
          </a:p>
        </p:txBody>
      </p:sp>
    </p:spTree>
    <p:extLst>
      <p:ext uri="{BB962C8B-B14F-4D97-AF65-F5344CB8AC3E}">
        <p14:creationId xmlns:p14="http://schemas.microsoft.com/office/powerpoint/2010/main" val="3560278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Oorlog  </a:t>
            </a:r>
            <a:endParaRPr lang="nl-NL" sz="2800" dirty="0">
              <a:solidFill>
                <a:schemeClr val="accent6"/>
              </a:solidFill>
            </a:endParaRPr>
          </a:p>
        </p:txBody>
      </p:sp>
      <p:pic>
        <p:nvPicPr>
          <p:cNvPr id="4098" name="Picture 2" descr="http://graphics8.nytimes.com/images/2005/10/28/arts/Kinetz6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22834"/>
            <a:ext cx="6191250" cy="409575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hlinkClick r:id="rId4"/>
          </p:cNvPr>
          <p:cNvSpPr txBox="1"/>
          <p:nvPr/>
        </p:nvSpPr>
        <p:spPr>
          <a:xfrm>
            <a:off x="7559824" y="6370734"/>
            <a:ext cx="1584176" cy="369332"/>
          </a:xfrm>
          <a:prstGeom prst="rect">
            <a:avLst/>
          </a:prstGeom>
          <a:noFill/>
        </p:spPr>
        <p:txBody>
          <a:bodyPr wrap="square" rtlCol="0">
            <a:spAutoFit/>
          </a:bodyPr>
          <a:lstStyle/>
          <a:p>
            <a:pPr algn="r"/>
            <a:r>
              <a:rPr lang="nl-NL" dirty="0" smtClean="0"/>
              <a:t>Mini </a:t>
            </a:r>
            <a:r>
              <a:rPr lang="nl-NL" dirty="0" err="1" smtClean="0"/>
              <a:t>docu</a:t>
            </a:r>
            <a:endParaRPr lang="nl-NL" dirty="0"/>
          </a:p>
        </p:txBody>
      </p:sp>
      <p:sp>
        <p:nvSpPr>
          <p:cNvPr id="5" name="Tekstvak 4"/>
          <p:cNvSpPr txBox="1"/>
          <p:nvPr/>
        </p:nvSpPr>
        <p:spPr>
          <a:xfrm>
            <a:off x="1476375" y="5661248"/>
            <a:ext cx="6191250" cy="646331"/>
          </a:xfrm>
          <a:prstGeom prst="rect">
            <a:avLst/>
          </a:prstGeom>
          <a:noFill/>
        </p:spPr>
        <p:txBody>
          <a:bodyPr wrap="square" rtlCol="0">
            <a:spAutoFit/>
          </a:bodyPr>
          <a:lstStyle/>
          <a:p>
            <a:r>
              <a:rPr lang="nl-NL" dirty="0" smtClean="0"/>
              <a:t>Kurt </a:t>
            </a:r>
            <a:r>
              <a:rPr lang="nl-NL" dirty="0" err="1" smtClean="0"/>
              <a:t>Jooss</a:t>
            </a:r>
            <a:r>
              <a:rPr lang="nl-NL" dirty="0" smtClean="0"/>
              <a:t> (leerling van Mary </a:t>
            </a:r>
            <a:r>
              <a:rPr lang="nl-NL" dirty="0"/>
              <a:t>W</a:t>
            </a:r>
            <a:r>
              <a:rPr lang="nl-NL" dirty="0" smtClean="0"/>
              <a:t>igman) </a:t>
            </a:r>
          </a:p>
          <a:p>
            <a:r>
              <a:rPr lang="nl-NL" dirty="0" smtClean="0"/>
              <a:t>De groene tafel 1932</a:t>
            </a:r>
            <a:endParaRPr lang="nl-NL" dirty="0"/>
          </a:p>
        </p:txBody>
      </p:sp>
    </p:spTree>
    <p:extLst>
      <p:ext uri="{BB962C8B-B14F-4D97-AF65-F5344CB8AC3E}">
        <p14:creationId xmlns:p14="http://schemas.microsoft.com/office/powerpoint/2010/main" val="1125460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pic>
        <p:nvPicPr>
          <p:cNvPr id="2052" name="Picture 4" descr="http://www.figue.com/wpblog/wp-content/uploads/2013/05/leonide-massine-pablo-picass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852936"/>
            <a:ext cx="5715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library.calvin.edu/hda/sites/default/files/cas884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2318" y="2852936"/>
            <a:ext cx="2465265"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23528" y="1052736"/>
            <a:ext cx="7992888" cy="1754326"/>
          </a:xfrm>
          <a:prstGeom prst="rect">
            <a:avLst/>
          </a:prstGeom>
          <a:noFill/>
        </p:spPr>
        <p:txBody>
          <a:bodyPr wrap="square" rtlCol="0">
            <a:spAutoFit/>
          </a:bodyPr>
          <a:lstStyle/>
          <a:p>
            <a:r>
              <a:rPr lang="nl-NL" dirty="0" smtClean="0"/>
              <a:t>1927 Les Ballets </a:t>
            </a:r>
            <a:r>
              <a:rPr lang="nl-NL" dirty="0" err="1" smtClean="0"/>
              <a:t>Russes</a:t>
            </a:r>
            <a:endParaRPr lang="nl-NL" dirty="0" smtClean="0"/>
          </a:p>
          <a:p>
            <a:r>
              <a:rPr lang="nl-NL" dirty="0" smtClean="0"/>
              <a:t>Picasso ontwerpt de kostuums voor parade.</a:t>
            </a:r>
          </a:p>
          <a:p>
            <a:r>
              <a:rPr lang="nl-NL" dirty="0" smtClean="0"/>
              <a:t>Muziek Erik Satie (dagelijkse geluiden worden gemonteerd)</a:t>
            </a:r>
          </a:p>
          <a:p>
            <a:r>
              <a:rPr lang="nl-NL" dirty="0" smtClean="0"/>
              <a:t>Inhoud:</a:t>
            </a:r>
          </a:p>
          <a:p>
            <a:r>
              <a:rPr lang="nl-NL" dirty="0" smtClean="0"/>
              <a:t>Weinig samenhang (montage)</a:t>
            </a:r>
          </a:p>
          <a:p>
            <a:r>
              <a:rPr lang="nl-NL" dirty="0" smtClean="0"/>
              <a:t> </a:t>
            </a:r>
            <a:endParaRPr lang="nl-NL" dirty="0"/>
          </a:p>
        </p:txBody>
      </p:sp>
    </p:spTree>
    <p:extLst>
      <p:ext uri="{BB962C8B-B14F-4D97-AF65-F5344CB8AC3E}">
        <p14:creationId xmlns:p14="http://schemas.microsoft.com/office/powerpoint/2010/main" val="954806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sp>
        <p:nvSpPr>
          <p:cNvPr id="6" name="Text Box 7"/>
          <p:cNvSpPr txBox="1">
            <a:spLocks noChangeArrowheads="1"/>
          </p:cNvSpPr>
          <p:nvPr/>
        </p:nvSpPr>
        <p:spPr bwMode="auto">
          <a:xfrm>
            <a:off x="7236296" y="5483791"/>
            <a:ext cx="1979712" cy="1046440"/>
          </a:xfrm>
          <a:prstGeom prst="rect">
            <a:avLst/>
          </a:prstGeom>
          <a:solidFill>
            <a:schemeClr val="accent6"/>
          </a:solidFill>
          <a:ln w="9525">
            <a:noFill/>
            <a:miter lim="800000"/>
            <a:headEnd/>
            <a:tailEnd/>
          </a:ln>
        </p:spPr>
        <p:txBody>
          <a:bodyPr wrap="square">
            <a:spAutoFit/>
          </a:bodyPr>
          <a:lstStyle/>
          <a:p>
            <a:r>
              <a:rPr lang="nl-NL" sz="1200" baseline="0" dirty="0">
                <a:solidFill>
                  <a:schemeClr val="bg1"/>
                </a:solidFill>
              </a:rPr>
              <a:t>Theo van Doesburg: </a:t>
            </a:r>
            <a:r>
              <a:rPr lang="nl-NL" sz="1200" baseline="0" dirty="0">
                <a:solidFill>
                  <a:schemeClr val="bg1"/>
                </a:solidFill>
                <a:latin typeface="Times New Roman" pitchFamily="18" charset="0"/>
              </a:rPr>
              <a:t>‘</a:t>
            </a:r>
            <a:r>
              <a:rPr lang="nl-NL" sz="1200" baseline="0" dirty="0" err="1">
                <a:solidFill>
                  <a:schemeClr val="bg1"/>
                </a:solidFill>
              </a:rPr>
              <a:t>DaDa</a:t>
            </a:r>
            <a:r>
              <a:rPr lang="nl-NL" sz="1200" baseline="0" dirty="0">
                <a:solidFill>
                  <a:schemeClr val="bg1"/>
                </a:solidFill>
              </a:rPr>
              <a:t> </a:t>
            </a:r>
            <a:r>
              <a:rPr lang="nl-NL" sz="1200" baseline="0" dirty="0">
                <a:solidFill>
                  <a:schemeClr val="bg1"/>
                </a:solidFill>
                <a:latin typeface="Times New Roman" pitchFamily="18" charset="0"/>
              </a:rPr>
              <a:t>–</a:t>
            </a:r>
            <a:r>
              <a:rPr lang="nl-NL" sz="1200" baseline="0" dirty="0">
                <a:solidFill>
                  <a:schemeClr val="bg1"/>
                </a:solidFill>
              </a:rPr>
              <a:t> en één ogenblik ontwaakt ieder uit zijn dagelijkse slaapwandeling welke hij leven noemt</a:t>
            </a:r>
            <a:r>
              <a:rPr lang="nl-NL" sz="1200" baseline="0" dirty="0">
                <a:solidFill>
                  <a:schemeClr val="bg1"/>
                </a:solidFill>
                <a:latin typeface="Times New Roman" pitchFamily="18" charset="0"/>
              </a:rPr>
              <a:t>’</a:t>
            </a:r>
            <a:r>
              <a:rPr lang="nl-NL" sz="1400" baseline="0" dirty="0">
                <a:solidFill>
                  <a:schemeClr val="bg1"/>
                </a:solidFill>
              </a:rPr>
              <a:t>.</a:t>
            </a:r>
          </a:p>
        </p:txBody>
      </p:sp>
      <p:sp>
        <p:nvSpPr>
          <p:cNvPr id="7" name="Text Box 8"/>
          <p:cNvSpPr txBox="1">
            <a:spLocks noChangeArrowheads="1"/>
          </p:cNvSpPr>
          <p:nvPr/>
        </p:nvSpPr>
        <p:spPr bwMode="auto">
          <a:xfrm>
            <a:off x="3962400" y="990600"/>
            <a:ext cx="5029200" cy="2954655"/>
          </a:xfrm>
          <a:prstGeom prst="rect">
            <a:avLst/>
          </a:prstGeom>
          <a:noFill/>
          <a:ln w="9525">
            <a:noFill/>
            <a:miter lim="800000"/>
            <a:headEnd/>
            <a:tailEnd/>
          </a:ln>
        </p:spPr>
        <p:txBody>
          <a:bodyPr>
            <a:spAutoFit/>
          </a:bodyPr>
          <a:lstStyle/>
          <a:p>
            <a:r>
              <a:rPr lang="nl-NL" sz="1400" baseline="0" dirty="0"/>
              <a:t/>
            </a:r>
            <a:br>
              <a:rPr lang="nl-NL" sz="1400" baseline="0" dirty="0"/>
            </a:br>
            <a:r>
              <a:rPr lang="nl-NL" sz="1400" baseline="0" dirty="0" smtClean="0"/>
              <a:t>DADA </a:t>
            </a:r>
            <a:r>
              <a:rPr lang="nl-NL" sz="1400" dirty="0" smtClean="0"/>
              <a:t>1917 </a:t>
            </a:r>
            <a:r>
              <a:rPr lang="nl-NL" sz="1400" dirty="0">
                <a:latin typeface="Times New Roman" pitchFamily="18" charset="0"/>
              </a:rPr>
              <a:t>–</a:t>
            </a:r>
            <a:r>
              <a:rPr lang="nl-NL" sz="1400" dirty="0"/>
              <a:t> 1924</a:t>
            </a:r>
            <a:br>
              <a:rPr lang="nl-NL" sz="1400" dirty="0"/>
            </a:br>
            <a:r>
              <a:rPr lang="nl-NL" sz="1400" dirty="0"/>
              <a:t>Tegen de maatschappelijke orde, geldende kunst en cultuur</a:t>
            </a:r>
          </a:p>
          <a:p>
            <a:endParaRPr lang="nl-NL" sz="1400" baseline="0" dirty="0" smtClean="0"/>
          </a:p>
          <a:p>
            <a:r>
              <a:rPr lang="nl-NL" sz="1400" baseline="0" dirty="0" smtClean="0"/>
              <a:t>WO I dramatische afloop  </a:t>
            </a:r>
          </a:p>
          <a:p>
            <a:r>
              <a:rPr lang="nl-NL" sz="1400" baseline="0" dirty="0" smtClean="0"/>
              <a:t>Strijd </a:t>
            </a:r>
            <a:r>
              <a:rPr lang="nl-NL" sz="1400" baseline="0" dirty="0"/>
              <a:t>tussen </a:t>
            </a:r>
            <a:r>
              <a:rPr lang="nl-NL" sz="1400" baseline="0" dirty="0" smtClean="0"/>
              <a:t>socialisme en nationalisme</a:t>
            </a:r>
          </a:p>
          <a:p>
            <a:r>
              <a:rPr lang="nl-NL" sz="1400" baseline="0" dirty="0" smtClean="0"/>
              <a:t>dictaturen </a:t>
            </a:r>
            <a:r>
              <a:rPr lang="nl-NL" sz="1400" baseline="0" dirty="0"/>
              <a:t>(Mussolini, Hitler, </a:t>
            </a:r>
            <a:r>
              <a:rPr lang="nl-NL" sz="1400" baseline="0" dirty="0" err="1"/>
              <a:t>Franco</a:t>
            </a:r>
            <a:r>
              <a:rPr lang="nl-NL" sz="1400" baseline="0" dirty="0" smtClean="0"/>
              <a:t>).</a:t>
            </a:r>
          </a:p>
          <a:p>
            <a:r>
              <a:rPr lang="nl-NL" sz="1400" baseline="0" dirty="0" smtClean="0"/>
              <a:t>Veel </a:t>
            </a:r>
            <a:r>
              <a:rPr lang="nl-NL" sz="1400" baseline="0" dirty="0"/>
              <a:t>kunstenaars vluchtten </a:t>
            </a:r>
            <a:r>
              <a:rPr lang="nl-NL" sz="1400" baseline="0" dirty="0" smtClean="0"/>
              <a:t> </a:t>
            </a:r>
            <a:r>
              <a:rPr lang="nl-NL" sz="1400" baseline="0" dirty="0"/>
              <a:t>New York of naar </a:t>
            </a:r>
            <a:r>
              <a:rPr lang="nl-NL" sz="1400" baseline="0" dirty="0" smtClean="0"/>
              <a:t>Zürich. </a:t>
            </a:r>
          </a:p>
          <a:p>
            <a:r>
              <a:rPr lang="nl-NL" sz="1400" baseline="0" dirty="0"/>
              <a:t/>
            </a:r>
            <a:br>
              <a:rPr lang="nl-NL" sz="1400" baseline="0" dirty="0"/>
            </a:br>
            <a:r>
              <a:rPr lang="nl-NL" sz="1400" i="1" baseline="0" dirty="0" smtClean="0"/>
              <a:t>Jonge </a:t>
            </a:r>
            <a:r>
              <a:rPr lang="nl-NL" sz="1400" i="1" baseline="0" dirty="0"/>
              <a:t>kunstenaars keren zich hier </a:t>
            </a:r>
            <a:r>
              <a:rPr lang="nl-NL" sz="1400" i="1" baseline="0" dirty="0" smtClean="0"/>
              <a:t>vol </a:t>
            </a:r>
            <a:r>
              <a:rPr lang="nl-NL" sz="1400" i="1" baseline="0" dirty="0"/>
              <a:t>afschuw af van de slachthuizen van de wereld om ons tot de kunst te </a:t>
            </a:r>
            <a:r>
              <a:rPr lang="nl-NL" sz="1400" i="1" baseline="0" dirty="0" smtClean="0"/>
              <a:t>wenden.</a:t>
            </a:r>
          </a:p>
          <a:p>
            <a:endParaRPr lang="nl-NL" sz="1400" i="1" baseline="0" dirty="0">
              <a:latin typeface="Times New Roman" pitchFamily="18" charset="0"/>
            </a:endParaRPr>
          </a:p>
          <a:p>
            <a:r>
              <a:rPr lang="nl-NL" sz="1400" baseline="0" dirty="0" smtClean="0"/>
              <a:t>Jean </a:t>
            </a:r>
            <a:r>
              <a:rPr lang="nl-NL" sz="1400" baseline="0" dirty="0" err="1"/>
              <a:t>Arp</a:t>
            </a:r>
            <a:r>
              <a:rPr lang="nl-NL" sz="1400" baseline="0" dirty="0"/>
              <a:t>  </a:t>
            </a:r>
            <a:r>
              <a:rPr lang="nl-NL" sz="1400" baseline="0" dirty="0" smtClean="0"/>
              <a:t>geeft zich </a:t>
            </a:r>
            <a:r>
              <a:rPr lang="nl-NL" sz="1400" baseline="0" dirty="0"/>
              <a:t>over aan het toeval</a:t>
            </a:r>
            <a:r>
              <a:rPr lang="nl-NL" sz="1400" baseline="0" dirty="0" smtClean="0"/>
              <a:t>.</a:t>
            </a:r>
            <a:endParaRPr lang="nl-NL" sz="1400" baseline="0" dirty="0"/>
          </a:p>
        </p:txBody>
      </p:sp>
      <p:pic>
        <p:nvPicPr>
          <p:cNvPr id="8" name="Picture 10" descr="C:\Users\John\Pictures\Dada\Arp_Collage van...volgens toeval_1917.jpg"/>
          <p:cNvPicPr>
            <a:picLocks noChangeAspect="1" noChangeArrowheads="1"/>
          </p:cNvPicPr>
          <p:nvPr/>
        </p:nvPicPr>
        <p:blipFill>
          <a:blip r:embed="rId2"/>
          <a:srcRect/>
          <a:stretch>
            <a:fillRect/>
          </a:stretch>
        </p:blipFill>
        <p:spPr bwMode="auto">
          <a:xfrm>
            <a:off x="228600" y="1143000"/>
            <a:ext cx="3700463" cy="5257800"/>
          </a:xfrm>
          <a:prstGeom prst="rect">
            <a:avLst/>
          </a:prstGeom>
          <a:noFill/>
          <a:ln w="9525">
            <a:noFill/>
            <a:miter lim="800000"/>
            <a:headEnd/>
            <a:tailEnd/>
          </a:ln>
        </p:spPr>
      </p:pic>
      <p:sp>
        <p:nvSpPr>
          <p:cNvPr id="9" name="Text Box 11"/>
          <p:cNvSpPr txBox="1">
            <a:spLocks noChangeArrowheads="1"/>
          </p:cNvSpPr>
          <p:nvPr/>
        </p:nvSpPr>
        <p:spPr bwMode="auto">
          <a:xfrm>
            <a:off x="211882" y="6381750"/>
            <a:ext cx="4000077" cy="400110"/>
          </a:xfrm>
          <a:prstGeom prst="rect">
            <a:avLst/>
          </a:prstGeom>
          <a:noFill/>
          <a:ln w="9525">
            <a:noFill/>
            <a:miter lim="800000"/>
            <a:headEnd/>
            <a:tailEnd/>
          </a:ln>
        </p:spPr>
        <p:txBody>
          <a:bodyPr wrap="square">
            <a:spAutoFit/>
          </a:bodyPr>
          <a:lstStyle/>
          <a:p>
            <a:r>
              <a:rPr lang="nl-NL" sz="1000" baseline="0" dirty="0">
                <a:solidFill>
                  <a:schemeClr val="bg1"/>
                </a:solidFill>
              </a:rPr>
              <a:t>Jean </a:t>
            </a:r>
            <a:r>
              <a:rPr lang="nl-NL" sz="1000" baseline="0" dirty="0" err="1">
                <a:solidFill>
                  <a:schemeClr val="bg1"/>
                </a:solidFill>
              </a:rPr>
              <a:t>Arp</a:t>
            </a:r>
            <a:r>
              <a:rPr lang="nl-NL" sz="1000" baseline="0" dirty="0">
                <a:solidFill>
                  <a:schemeClr val="bg1"/>
                </a:solidFill>
              </a:rPr>
              <a:t> </a:t>
            </a:r>
            <a:r>
              <a:rPr lang="nl-NL" sz="1000" baseline="0" dirty="0">
                <a:solidFill>
                  <a:schemeClr val="bg1"/>
                </a:solidFill>
                <a:latin typeface="Times New Roman" pitchFamily="18" charset="0"/>
              </a:rPr>
              <a:t>‘</a:t>
            </a:r>
            <a:r>
              <a:rPr lang="nl-NL" sz="1000" baseline="0" dirty="0">
                <a:solidFill>
                  <a:schemeClr val="bg1"/>
                </a:solidFill>
              </a:rPr>
              <a:t>Collage </a:t>
            </a:r>
            <a:r>
              <a:rPr lang="nl-NL" sz="1000" baseline="0" dirty="0" smtClean="0">
                <a:solidFill>
                  <a:schemeClr val="bg1"/>
                </a:solidFill>
              </a:rPr>
              <a:t>van vierkanten volgens de wetten van het toeval</a:t>
            </a:r>
            <a:r>
              <a:rPr lang="nl-NL" sz="1000" baseline="0" dirty="0">
                <a:solidFill>
                  <a:schemeClr val="bg1"/>
                </a:solidFill>
                <a:latin typeface="Times New Roman" pitchFamily="18" charset="0"/>
              </a:rPr>
              <a:t>’</a:t>
            </a:r>
            <a:r>
              <a:rPr lang="nl-NL" sz="1000" baseline="0" dirty="0">
                <a:solidFill>
                  <a:schemeClr val="bg1"/>
                </a:solidFill>
              </a:rPr>
              <a:t> </a:t>
            </a:r>
            <a:endParaRPr lang="nl-NL" sz="1000" baseline="0" dirty="0" smtClean="0">
              <a:solidFill>
                <a:schemeClr val="bg1"/>
              </a:solidFill>
            </a:endParaRPr>
          </a:p>
          <a:p>
            <a:r>
              <a:rPr lang="nl-NL" sz="1000" baseline="0" dirty="0" smtClean="0">
                <a:solidFill>
                  <a:schemeClr val="bg1"/>
                </a:solidFill>
              </a:rPr>
              <a:t>1917</a:t>
            </a:r>
            <a:endParaRPr lang="nl-NL" sz="1000" baseline="0" dirty="0">
              <a:solidFill>
                <a:schemeClr val="bg1"/>
              </a:solidFill>
            </a:endParaRPr>
          </a:p>
        </p:txBody>
      </p:sp>
      <p:pic>
        <p:nvPicPr>
          <p:cNvPr id="10" name="Picture 14" descr="C:\Users\John\Pictures\Bespiegeling\H11Spiegel\Robotisering\JeanArp-Overturnedblueshoewithtwoheelsunderablackvault1925.jpg"/>
          <p:cNvPicPr>
            <a:picLocks noChangeAspect="1" noChangeArrowheads="1"/>
          </p:cNvPicPr>
          <p:nvPr/>
        </p:nvPicPr>
        <p:blipFill>
          <a:blip r:embed="rId3"/>
          <a:srcRect/>
          <a:stretch>
            <a:fillRect/>
          </a:stretch>
        </p:blipFill>
        <p:spPr bwMode="auto">
          <a:xfrm>
            <a:off x="4067944" y="4149080"/>
            <a:ext cx="2970213" cy="2197100"/>
          </a:xfrm>
          <a:prstGeom prst="rect">
            <a:avLst/>
          </a:prstGeom>
          <a:noFill/>
          <a:ln w="9525">
            <a:noFill/>
            <a:miter lim="800000"/>
            <a:headEnd/>
            <a:tailEnd/>
          </a:ln>
        </p:spPr>
      </p:pic>
      <p:sp>
        <p:nvSpPr>
          <p:cNvPr id="11" name="Text Box 15"/>
          <p:cNvSpPr txBox="1">
            <a:spLocks noChangeArrowheads="1"/>
          </p:cNvSpPr>
          <p:nvPr/>
        </p:nvSpPr>
        <p:spPr bwMode="auto">
          <a:xfrm>
            <a:off x="4067944" y="6351985"/>
            <a:ext cx="3088581" cy="246221"/>
          </a:xfrm>
          <a:prstGeom prst="rect">
            <a:avLst/>
          </a:prstGeom>
          <a:noFill/>
          <a:ln w="9525">
            <a:noFill/>
            <a:miter lim="800000"/>
            <a:headEnd/>
            <a:tailEnd/>
          </a:ln>
        </p:spPr>
        <p:txBody>
          <a:bodyPr wrap="square">
            <a:spAutoFit/>
          </a:bodyPr>
          <a:lstStyle/>
          <a:p>
            <a:r>
              <a:rPr lang="nl-NL" sz="1000" baseline="0" dirty="0">
                <a:solidFill>
                  <a:schemeClr val="bg1"/>
                </a:solidFill>
                <a:latin typeface="Times New Roman" pitchFamily="18" charset="0"/>
              </a:rPr>
              <a:t>‘</a:t>
            </a:r>
            <a:r>
              <a:rPr lang="nl-NL" sz="1000" baseline="0" dirty="0" err="1" smtClean="0">
                <a:solidFill>
                  <a:schemeClr val="bg1"/>
                </a:solidFill>
              </a:rPr>
              <a:t>Overturnedblue</a:t>
            </a:r>
            <a:r>
              <a:rPr lang="nl-NL" sz="1000" baseline="0" dirty="0" smtClean="0">
                <a:solidFill>
                  <a:schemeClr val="bg1"/>
                </a:solidFill>
              </a:rPr>
              <a:t> </a:t>
            </a:r>
            <a:r>
              <a:rPr lang="nl-NL" sz="1000" baseline="0" dirty="0" err="1" smtClean="0">
                <a:solidFill>
                  <a:schemeClr val="bg1"/>
                </a:solidFill>
              </a:rPr>
              <a:t>shoewithtwoheels</a:t>
            </a:r>
            <a:r>
              <a:rPr lang="nl-NL" sz="1000" dirty="0">
                <a:solidFill>
                  <a:schemeClr val="bg1"/>
                </a:solidFill>
              </a:rPr>
              <a:t> </a:t>
            </a:r>
            <a:r>
              <a:rPr lang="nl-NL" sz="1000" baseline="0" dirty="0" err="1" smtClean="0">
                <a:solidFill>
                  <a:schemeClr val="bg1"/>
                </a:solidFill>
              </a:rPr>
              <a:t>underablackvault</a:t>
            </a:r>
            <a:r>
              <a:rPr lang="nl-NL" sz="1000" baseline="0" dirty="0">
                <a:solidFill>
                  <a:schemeClr val="bg1"/>
                </a:solidFill>
                <a:latin typeface="Times New Roman" pitchFamily="18" charset="0"/>
              </a:rPr>
              <a:t>’</a:t>
            </a:r>
            <a:endParaRPr lang="nl-NL" sz="1000" baseline="0" dirty="0">
              <a:solidFill>
                <a:schemeClr val="bg1"/>
              </a:solidFill>
            </a:endParaRPr>
          </a:p>
        </p:txBody>
      </p:sp>
    </p:spTree>
    <p:extLst>
      <p:ext uri="{BB962C8B-B14F-4D97-AF65-F5344CB8AC3E}">
        <p14:creationId xmlns:p14="http://schemas.microsoft.com/office/powerpoint/2010/main" val="1946011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pic>
        <p:nvPicPr>
          <p:cNvPr id="4" name="Picture 5" descr="C:\Users\John\Pictures\Dada\Man Ray_Cadeaux1921.jpg"/>
          <p:cNvPicPr>
            <a:picLocks noChangeAspect="1" noChangeArrowheads="1"/>
          </p:cNvPicPr>
          <p:nvPr/>
        </p:nvPicPr>
        <p:blipFill>
          <a:blip r:embed="rId2"/>
          <a:srcRect/>
          <a:stretch>
            <a:fillRect/>
          </a:stretch>
        </p:blipFill>
        <p:spPr bwMode="auto">
          <a:xfrm>
            <a:off x="3124200" y="2743200"/>
            <a:ext cx="2514600" cy="3581400"/>
          </a:xfrm>
          <a:prstGeom prst="rect">
            <a:avLst/>
          </a:prstGeom>
          <a:noFill/>
          <a:ln w="9525">
            <a:noFill/>
            <a:miter lim="800000"/>
            <a:headEnd/>
            <a:tailEnd/>
          </a:ln>
        </p:spPr>
      </p:pic>
      <p:sp>
        <p:nvSpPr>
          <p:cNvPr id="5" name="Text Box 8"/>
          <p:cNvSpPr txBox="1">
            <a:spLocks noChangeArrowheads="1"/>
          </p:cNvSpPr>
          <p:nvPr/>
        </p:nvSpPr>
        <p:spPr bwMode="auto">
          <a:xfrm>
            <a:off x="179388" y="1000032"/>
            <a:ext cx="8724900" cy="1600438"/>
          </a:xfrm>
          <a:prstGeom prst="rect">
            <a:avLst/>
          </a:prstGeom>
          <a:noFill/>
          <a:ln w="9525">
            <a:noFill/>
            <a:miter lim="800000"/>
            <a:headEnd/>
            <a:tailEnd/>
          </a:ln>
        </p:spPr>
        <p:txBody>
          <a:bodyPr>
            <a:spAutoFit/>
          </a:bodyPr>
          <a:lstStyle/>
          <a:p>
            <a:r>
              <a:rPr lang="nl-NL" sz="1400" baseline="0" dirty="0" err="1" smtClean="0">
                <a:ea typeface="Arial Unicode MS" pitchFamily="34" charset="-128"/>
                <a:cs typeface="Arial Unicode MS" pitchFamily="34" charset="-128"/>
              </a:rPr>
              <a:t>DaDa</a:t>
            </a:r>
            <a:r>
              <a:rPr lang="nl-NL" sz="1400" baseline="0" dirty="0" smtClean="0">
                <a:ea typeface="Arial Unicode MS" pitchFamily="34" charset="-128"/>
                <a:cs typeface="Arial Unicode MS" pitchFamily="34" charset="-128"/>
              </a:rPr>
              <a:t> </a:t>
            </a:r>
            <a:r>
              <a:rPr lang="nl-NL" sz="1400" baseline="0" dirty="0">
                <a:ea typeface="Arial Unicode MS" pitchFamily="34" charset="-128"/>
                <a:cs typeface="Arial Unicode MS" pitchFamily="34" charset="-128"/>
              </a:rPr>
              <a:t>is tegen de oorlog en nationalisme, alle bestaande theorieën zijn </a:t>
            </a:r>
            <a:r>
              <a:rPr lang="nl-NL" sz="1400" baseline="0" dirty="0" smtClean="0">
                <a:ea typeface="Arial Unicode MS" pitchFamily="34" charset="-128"/>
                <a:cs typeface="Arial Unicode MS" pitchFamily="34" charset="-128"/>
              </a:rPr>
              <a:t>verdacht.</a:t>
            </a:r>
          </a:p>
          <a:p>
            <a:r>
              <a:rPr lang="nl-NL" sz="1400" baseline="0" dirty="0" smtClean="0">
                <a:ea typeface="Arial Unicode MS" pitchFamily="34" charset="-128"/>
                <a:cs typeface="Arial Unicode MS" pitchFamily="34" charset="-128"/>
              </a:rPr>
              <a:t>Marcel </a:t>
            </a:r>
            <a:r>
              <a:rPr lang="nl-NL" sz="1400" baseline="0" dirty="0" err="1" smtClean="0">
                <a:ea typeface="Arial Unicode MS" pitchFamily="34" charset="-128"/>
                <a:cs typeface="Arial Unicode MS" pitchFamily="34" charset="-128"/>
              </a:rPr>
              <a:t>Duchamp</a:t>
            </a:r>
            <a:r>
              <a:rPr lang="nl-NL" sz="1400" baseline="0" dirty="0" smtClean="0">
                <a:ea typeface="Arial Unicode MS" pitchFamily="34" charset="-128"/>
                <a:cs typeface="Arial Unicode MS" pitchFamily="34" charset="-128"/>
              </a:rPr>
              <a:t>, ready made vanaf </a:t>
            </a:r>
            <a:r>
              <a:rPr lang="nl-NL" sz="1400" baseline="0" dirty="0">
                <a:ea typeface="Arial Unicode MS" pitchFamily="34" charset="-128"/>
                <a:cs typeface="Arial Unicode MS" pitchFamily="34" charset="-128"/>
              </a:rPr>
              <a:t>1913 </a:t>
            </a:r>
            <a:endParaRPr lang="nl-NL" sz="1400" baseline="0" dirty="0" smtClean="0">
              <a:ea typeface="Arial Unicode MS" pitchFamily="34" charset="-128"/>
              <a:cs typeface="Arial Unicode MS" pitchFamily="34" charset="-128"/>
            </a:endParaRPr>
          </a:p>
          <a:p>
            <a:r>
              <a:rPr lang="nl-NL" sz="1400" baseline="0" dirty="0" smtClean="0">
                <a:ea typeface="Arial Unicode MS" pitchFamily="34" charset="-128"/>
                <a:cs typeface="Arial Unicode MS" pitchFamily="34" charset="-128"/>
              </a:rPr>
              <a:t>exposeert </a:t>
            </a:r>
            <a:r>
              <a:rPr lang="nl-NL" sz="1400" i="1" baseline="0" dirty="0" smtClean="0">
                <a:ea typeface="Arial Unicode MS" pitchFamily="34" charset="-128"/>
                <a:cs typeface="Arial Unicode MS" pitchFamily="34" charset="-128"/>
              </a:rPr>
              <a:t>Fontein</a:t>
            </a:r>
          </a:p>
          <a:p>
            <a:r>
              <a:rPr lang="nl-NL" sz="1400" dirty="0">
                <a:ea typeface="Arial Unicode MS" pitchFamily="34" charset="-128"/>
                <a:cs typeface="Arial Unicode MS" pitchFamily="34" charset="-128"/>
              </a:rPr>
              <a:t>Man Ray, </a:t>
            </a:r>
            <a:r>
              <a:rPr lang="nl-NL" sz="1400" dirty="0" smtClean="0">
                <a:ea typeface="Arial Unicode MS" pitchFamily="34" charset="-128"/>
                <a:cs typeface="Arial Unicode MS" pitchFamily="34" charset="-128"/>
              </a:rPr>
              <a:t>cadeau 1921</a:t>
            </a:r>
            <a:endParaRPr lang="nl-NL" sz="1400" dirty="0">
              <a:ea typeface="Arial Unicode MS" pitchFamily="34" charset="-128"/>
              <a:cs typeface="Arial Unicode MS" pitchFamily="34" charset="-128"/>
            </a:endParaRPr>
          </a:p>
          <a:p>
            <a:endParaRPr lang="nl-NL" sz="1400" baseline="0" dirty="0" smtClean="0">
              <a:ea typeface="Arial Unicode MS" pitchFamily="34" charset="-128"/>
              <a:cs typeface="Arial Unicode MS" pitchFamily="34" charset="-128"/>
            </a:endParaRPr>
          </a:p>
          <a:p>
            <a:r>
              <a:rPr lang="nl-NL" sz="1400" baseline="0" dirty="0" err="1" smtClean="0">
                <a:ea typeface="Arial Unicode MS" pitchFamily="34" charset="-128"/>
                <a:cs typeface="Arial Unicode MS" pitchFamily="34" charset="-128"/>
              </a:rPr>
              <a:t>Duchamp</a:t>
            </a:r>
            <a:r>
              <a:rPr lang="nl-NL" sz="1400" baseline="0" dirty="0" smtClean="0">
                <a:ea typeface="Arial Unicode MS" pitchFamily="34" charset="-128"/>
                <a:cs typeface="Arial Unicode MS" pitchFamily="34" charset="-128"/>
              </a:rPr>
              <a:t> maakt ruimte </a:t>
            </a:r>
            <a:r>
              <a:rPr lang="nl-NL" sz="1400" baseline="0" dirty="0">
                <a:ea typeface="Arial Unicode MS" pitchFamily="34" charset="-128"/>
                <a:cs typeface="Arial Unicode MS" pitchFamily="34" charset="-128"/>
              </a:rPr>
              <a:t>vrij voor de kunst waarbij ideeën belangrijker zijn dan waardevolle kunstobjecten. </a:t>
            </a:r>
            <a:r>
              <a:rPr lang="nl-NL" sz="1400" baseline="0" dirty="0" smtClean="0">
                <a:ea typeface="Arial Unicode MS" pitchFamily="34" charset="-128"/>
                <a:cs typeface="Arial Unicode MS" pitchFamily="34" charset="-128"/>
              </a:rPr>
              <a:t> Hij stelt de geldende definiete voor kunst ter discussie.  </a:t>
            </a:r>
            <a:endParaRPr lang="nl-NL" sz="1400" baseline="0" dirty="0">
              <a:ea typeface="Arial Unicode MS" pitchFamily="34" charset="-128"/>
              <a:cs typeface="Arial Unicode MS" pitchFamily="34" charset="-128"/>
            </a:endParaRPr>
          </a:p>
        </p:txBody>
      </p:sp>
      <p:pic>
        <p:nvPicPr>
          <p:cNvPr id="6" name="Picture 9" descr="C:\Users\John\Pictures\Dada\Duchamp-fountain1917.jpg"/>
          <p:cNvPicPr>
            <a:picLocks noChangeAspect="1" noChangeArrowheads="1"/>
          </p:cNvPicPr>
          <p:nvPr/>
        </p:nvPicPr>
        <p:blipFill>
          <a:blip r:embed="rId3"/>
          <a:srcRect/>
          <a:stretch>
            <a:fillRect/>
          </a:stretch>
        </p:blipFill>
        <p:spPr bwMode="auto">
          <a:xfrm>
            <a:off x="5943600" y="2743200"/>
            <a:ext cx="3014663" cy="3581400"/>
          </a:xfrm>
          <a:prstGeom prst="rect">
            <a:avLst/>
          </a:prstGeom>
          <a:noFill/>
          <a:ln w="9525">
            <a:noFill/>
            <a:miter lim="800000"/>
            <a:headEnd/>
            <a:tailEnd/>
          </a:ln>
        </p:spPr>
      </p:pic>
      <p:sp>
        <p:nvSpPr>
          <p:cNvPr id="7" name="Text Box 3"/>
          <p:cNvSpPr txBox="1">
            <a:spLocks noChangeArrowheads="1"/>
          </p:cNvSpPr>
          <p:nvPr/>
        </p:nvSpPr>
        <p:spPr bwMode="auto">
          <a:xfrm>
            <a:off x="3132138" y="6308725"/>
            <a:ext cx="2506662" cy="246063"/>
          </a:xfrm>
          <a:prstGeom prst="rect">
            <a:avLst/>
          </a:prstGeom>
          <a:noFill/>
          <a:ln w="9525">
            <a:noFill/>
            <a:miter lim="800000"/>
            <a:headEnd/>
            <a:tailEnd/>
          </a:ln>
        </p:spPr>
        <p:txBody>
          <a:bodyPr>
            <a:spAutoFit/>
          </a:bodyPr>
          <a:lstStyle/>
          <a:p>
            <a:r>
              <a:rPr lang="nl-NL" sz="1000" baseline="0">
                <a:solidFill>
                  <a:schemeClr val="bg1"/>
                </a:solidFill>
              </a:rPr>
              <a:t>Man Ray:Cadeaux 1921</a:t>
            </a:r>
          </a:p>
        </p:txBody>
      </p:sp>
      <p:sp>
        <p:nvSpPr>
          <p:cNvPr id="8" name="Text Box 10"/>
          <p:cNvSpPr txBox="1">
            <a:spLocks noChangeArrowheads="1"/>
          </p:cNvSpPr>
          <p:nvPr/>
        </p:nvSpPr>
        <p:spPr bwMode="auto">
          <a:xfrm>
            <a:off x="5943600" y="6324600"/>
            <a:ext cx="1614488" cy="246063"/>
          </a:xfrm>
          <a:prstGeom prst="rect">
            <a:avLst/>
          </a:prstGeom>
          <a:noFill/>
          <a:ln w="9525">
            <a:noFill/>
            <a:miter lim="800000"/>
            <a:headEnd/>
            <a:tailEnd/>
          </a:ln>
        </p:spPr>
        <p:txBody>
          <a:bodyPr wrap="none">
            <a:spAutoFit/>
          </a:bodyPr>
          <a:lstStyle/>
          <a:p>
            <a:r>
              <a:rPr lang="nl-NL" sz="1000" baseline="0">
                <a:solidFill>
                  <a:schemeClr val="bg1"/>
                </a:solidFill>
              </a:rPr>
              <a:t>Duchamp: Fountain 1917</a:t>
            </a:r>
          </a:p>
        </p:txBody>
      </p:sp>
      <p:pic>
        <p:nvPicPr>
          <p:cNvPr id="9" name="Picture 12" descr="C:\Users\John\Pictures\Bespiegeling\H11Spiegel\Dada\dadanaam.jpg"/>
          <p:cNvPicPr>
            <a:picLocks noChangeAspect="1" noChangeArrowheads="1"/>
          </p:cNvPicPr>
          <p:nvPr/>
        </p:nvPicPr>
        <p:blipFill>
          <a:blip r:embed="rId4"/>
          <a:srcRect/>
          <a:stretch>
            <a:fillRect/>
          </a:stretch>
        </p:blipFill>
        <p:spPr bwMode="auto">
          <a:xfrm>
            <a:off x="152400" y="3141663"/>
            <a:ext cx="2859088" cy="2878137"/>
          </a:xfrm>
          <a:prstGeom prst="rect">
            <a:avLst/>
          </a:prstGeom>
          <a:noFill/>
          <a:ln w="9525">
            <a:noFill/>
            <a:miter lim="800000"/>
            <a:headEnd/>
            <a:tailEnd/>
          </a:ln>
        </p:spPr>
      </p:pic>
    </p:spTree>
    <p:extLst>
      <p:ext uri="{BB962C8B-B14F-4D97-AF65-F5344CB8AC3E}">
        <p14:creationId xmlns:p14="http://schemas.microsoft.com/office/powerpoint/2010/main" val="703795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pic>
        <p:nvPicPr>
          <p:cNvPr id="4" name="Picture 5" descr="C:\Users\John\Pictures\Dada\Man_Ray_Indestructible_Object1923.jpg"/>
          <p:cNvPicPr>
            <a:picLocks noChangeAspect="1" noChangeArrowheads="1"/>
          </p:cNvPicPr>
          <p:nvPr/>
        </p:nvPicPr>
        <p:blipFill>
          <a:blip r:embed="rId2"/>
          <a:srcRect/>
          <a:stretch>
            <a:fillRect/>
          </a:stretch>
        </p:blipFill>
        <p:spPr bwMode="auto">
          <a:xfrm>
            <a:off x="152400" y="1295400"/>
            <a:ext cx="2614613" cy="3581400"/>
          </a:xfrm>
          <a:prstGeom prst="rect">
            <a:avLst/>
          </a:prstGeom>
          <a:noFill/>
          <a:ln w="9525">
            <a:noFill/>
            <a:miter lim="800000"/>
            <a:headEnd/>
            <a:tailEnd/>
          </a:ln>
        </p:spPr>
      </p:pic>
      <p:pic>
        <p:nvPicPr>
          <p:cNvPr id="5" name="Picture 6" descr="C:\Users\John\Pictures\Dada\Man Ray_ Gerestaureerde Venus 1936.jpg"/>
          <p:cNvPicPr>
            <a:picLocks noChangeAspect="1" noChangeArrowheads="1"/>
          </p:cNvPicPr>
          <p:nvPr/>
        </p:nvPicPr>
        <p:blipFill>
          <a:blip r:embed="rId3"/>
          <a:srcRect/>
          <a:stretch>
            <a:fillRect/>
          </a:stretch>
        </p:blipFill>
        <p:spPr bwMode="auto">
          <a:xfrm>
            <a:off x="6019800" y="1295400"/>
            <a:ext cx="2933700" cy="3733800"/>
          </a:xfrm>
          <a:prstGeom prst="rect">
            <a:avLst/>
          </a:prstGeom>
          <a:noFill/>
          <a:ln w="9525">
            <a:noFill/>
            <a:miter lim="800000"/>
            <a:headEnd/>
            <a:tailEnd/>
          </a:ln>
        </p:spPr>
      </p:pic>
      <p:pic>
        <p:nvPicPr>
          <p:cNvPr id="6" name="Picture 7" descr="C:\Users\John\Pictures\Dada\ManRay-Le violon d'Ingres 1924.jpg"/>
          <p:cNvPicPr>
            <a:picLocks noChangeAspect="1" noChangeArrowheads="1"/>
          </p:cNvPicPr>
          <p:nvPr/>
        </p:nvPicPr>
        <p:blipFill>
          <a:blip r:embed="rId4"/>
          <a:srcRect/>
          <a:stretch>
            <a:fillRect/>
          </a:stretch>
        </p:blipFill>
        <p:spPr bwMode="auto">
          <a:xfrm>
            <a:off x="2484438" y="908720"/>
            <a:ext cx="3783012" cy="4724400"/>
          </a:xfrm>
          <a:prstGeom prst="rect">
            <a:avLst/>
          </a:prstGeom>
          <a:noFill/>
          <a:ln w="9525">
            <a:noFill/>
            <a:miter lim="800000"/>
            <a:headEnd/>
            <a:tailEnd/>
          </a:ln>
        </p:spPr>
      </p:pic>
      <p:sp>
        <p:nvSpPr>
          <p:cNvPr id="7" name="Text Box 3"/>
          <p:cNvSpPr txBox="1">
            <a:spLocks noChangeArrowheads="1"/>
          </p:cNvSpPr>
          <p:nvPr/>
        </p:nvSpPr>
        <p:spPr bwMode="auto">
          <a:xfrm>
            <a:off x="228600" y="4953000"/>
            <a:ext cx="3505200" cy="246063"/>
          </a:xfrm>
          <a:prstGeom prst="rect">
            <a:avLst/>
          </a:prstGeom>
          <a:noFill/>
          <a:ln w="9525">
            <a:noFill/>
            <a:miter lim="800000"/>
            <a:headEnd/>
            <a:tailEnd/>
          </a:ln>
        </p:spPr>
        <p:txBody>
          <a:bodyPr>
            <a:spAutoFit/>
          </a:bodyPr>
          <a:lstStyle/>
          <a:p>
            <a:r>
              <a:rPr lang="nl-NL" sz="1000" baseline="0">
                <a:solidFill>
                  <a:schemeClr val="bg1"/>
                </a:solidFill>
              </a:rPr>
              <a:t>Indestructible object 1923</a:t>
            </a:r>
          </a:p>
        </p:txBody>
      </p:sp>
      <p:sp>
        <p:nvSpPr>
          <p:cNvPr id="8" name="Text Box 4"/>
          <p:cNvSpPr txBox="1">
            <a:spLocks noChangeArrowheads="1"/>
          </p:cNvSpPr>
          <p:nvPr/>
        </p:nvSpPr>
        <p:spPr bwMode="auto">
          <a:xfrm>
            <a:off x="6372225" y="5084763"/>
            <a:ext cx="2606675" cy="246062"/>
          </a:xfrm>
          <a:prstGeom prst="rect">
            <a:avLst/>
          </a:prstGeom>
          <a:noFill/>
          <a:ln w="9525">
            <a:noFill/>
            <a:miter lim="800000"/>
            <a:headEnd/>
            <a:tailEnd/>
          </a:ln>
        </p:spPr>
        <p:txBody>
          <a:bodyPr>
            <a:spAutoFit/>
          </a:bodyPr>
          <a:lstStyle/>
          <a:p>
            <a:r>
              <a:rPr lang="nl-NL" sz="1000" baseline="0">
                <a:solidFill>
                  <a:schemeClr val="bg1"/>
                </a:solidFill>
              </a:rPr>
              <a:t>Gerestaureerde Venus 1936</a:t>
            </a:r>
          </a:p>
        </p:txBody>
      </p:sp>
      <p:sp>
        <p:nvSpPr>
          <p:cNvPr id="9" name="Text Box 9"/>
          <p:cNvSpPr txBox="1">
            <a:spLocks noChangeArrowheads="1"/>
          </p:cNvSpPr>
          <p:nvPr/>
        </p:nvSpPr>
        <p:spPr bwMode="auto">
          <a:xfrm>
            <a:off x="3581400" y="5703217"/>
            <a:ext cx="2057400" cy="246063"/>
          </a:xfrm>
          <a:prstGeom prst="rect">
            <a:avLst/>
          </a:prstGeom>
          <a:noFill/>
          <a:ln w="9525">
            <a:noFill/>
            <a:miter lim="800000"/>
            <a:headEnd/>
            <a:tailEnd/>
          </a:ln>
        </p:spPr>
        <p:txBody>
          <a:bodyPr>
            <a:spAutoFit/>
          </a:bodyPr>
          <a:lstStyle/>
          <a:p>
            <a:r>
              <a:rPr lang="nl-NL" sz="1000" baseline="0" dirty="0">
                <a:solidFill>
                  <a:schemeClr val="bg1"/>
                </a:solidFill>
              </a:rPr>
              <a:t>Le </a:t>
            </a:r>
            <a:r>
              <a:rPr lang="nl-NL" sz="1000" baseline="0" dirty="0" err="1">
                <a:solidFill>
                  <a:schemeClr val="bg1"/>
                </a:solidFill>
              </a:rPr>
              <a:t>violin</a:t>
            </a:r>
            <a:r>
              <a:rPr lang="nl-NL" sz="1000" baseline="0" dirty="0">
                <a:solidFill>
                  <a:schemeClr val="bg1"/>
                </a:solidFill>
              </a:rPr>
              <a:t> </a:t>
            </a:r>
            <a:r>
              <a:rPr lang="nl-NL" sz="1000" baseline="0" dirty="0" err="1">
                <a:solidFill>
                  <a:schemeClr val="bg1"/>
                </a:solidFill>
              </a:rPr>
              <a:t>d</a:t>
            </a:r>
            <a:r>
              <a:rPr lang="nl-NL" sz="1000" baseline="0" dirty="0" err="1">
                <a:solidFill>
                  <a:schemeClr val="bg1"/>
                </a:solidFill>
                <a:latin typeface="Times New Roman" pitchFamily="18" charset="0"/>
              </a:rPr>
              <a:t>’</a:t>
            </a:r>
            <a:r>
              <a:rPr lang="nl-NL" sz="1000" baseline="0" dirty="0" err="1">
                <a:solidFill>
                  <a:schemeClr val="bg1"/>
                </a:solidFill>
              </a:rPr>
              <a:t>Ingres</a:t>
            </a:r>
            <a:r>
              <a:rPr lang="nl-NL" sz="1000" baseline="0" dirty="0">
                <a:solidFill>
                  <a:schemeClr val="bg1"/>
                </a:solidFill>
              </a:rPr>
              <a:t> 1924</a:t>
            </a:r>
          </a:p>
        </p:txBody>
      </p:sp>
      <p:sp>
        <p:nvSpPr>
          <p:cNvPr id="10" name="Text Box 10"/>
          <p:cNvSpPr txBox="1">
            <a:spLocks noChangeArrowheads="1"/>
          </p:cNvSpPr>
          <p:nvPr/>
        </p:nvSpPr>
        <p:spPr bwMode="auto">
          <a:xfrm>
            <a:off x="2195513" y="6073601"/>
            <a:ext cx="4608512" cy="739775"/>
          </a:xfrm>
          <a:prstGeom prst="rect">
            <a:avLst/>
          </a:prstGeom>
          <a:solidFill>
            <a:schemeClr val="accent6"/>
          </a:solidFill>
          <a:ln w="9525">
            <a:noFill/>
            <a:miter lim="800000"/>
            <a:headEnd/>
            <a:tailEnd/>
          </a:ln>
        </p:spPr>
        <p:txBody>
          <a:bodyPr>
            <a:spAutoFit/>
          </a:bodyPr>
          <a:lstStyle/>
          <a:p>
            <a:r>
              <a:rPr lang="nl-NL" sz="1400" baseline="0" dirty="0">
                <a:solidFill>
                  <a:schemeClr val="bg1"/>
                </a:solidFill>
              </a:rPr>
              <a:t>Van Doesburg: </a:t>
            </a:r>
            <a:r>
              <a:rPr lang="nl-NL" sz="1400" baseline="0" dirty="0">
                <a:solidFill>
                  <a:schemeClr val="bg1"/>
                </a:solidFill>
                <a:latin typeface="Times New Roman" pitchFamily="18" charset="0"/>
              </a:rPr>
              <a:t>‘</a:t>
            </a:r>
            <a:r>
              <a:rPr lang="nl-NL" sz="1400" baseline="0" dirty="0">
                <a:solidFill>
                  <a:schemeClr val="bg1"/>
                </a:solidFill>
              </a:rPr>
              <a:t>Dada </a:t>
            </a:r>
            <a:r>
              <a:rPr lang="nl-NL" sz="1400" baseline="0" dirty="0">
                <a:solidFill>
                  <a:schemeClr val="bg1"/>
                </a:solidFill>
                <a:latin typeface="Times New Roman" pitchFamily="18" charset="0"/>
              </a:rPr>
              <a:t>–</a:t>
            </a:r>
            <a:r>
              <a:rPr lang="nl-NL" sz="1400" baseline="0" dirty="0">
                <a:solidFill>
                  <a:schemeClr val="bg1"/>
                </a:solidFill>
              </a:rPr>
              <a:t> en de burger </a:t>
            </a:r>
            <a:r>
              <a:rPr lang="nl-NL" sz="1400" baseline="0" dirty="0" err="1">
                <a:solidFill>
                  <a:schemeClr val="bg1"/>
                </a:solidFill>
              </a:rPr>
              <a:t>sweet</a:t>
            </a:r>
            <a:r>
              <a:rPr lang="nl-NL" sz="1400" baseline="0" dirty="0">
                <a:solidFill>
                  <a:schemeClr val="bg1"/>
                </a:solidFill>
              </a:rPr>
              <a:t> gummi, </a:t>
            </a:r>
            <a:br>
              <a:rPr lang="nl-NL" sz="1400" baseline="0" dirty="0">
                <a:solidFill>
                  <a:schemeClr val="bg1"/>
                </a:solidFill>
              </a:rPr>
            </a:br>
            <a:r>
              <a:rPr lang="nl-NL" sz="1400" baseline="0" dirty="0">
                <a:solidFill>
                  <a:schemeClr val="bg1"/>
                </a:solidFill>
              </a:rPr>
              <a:t>maakt van zijn schoonste Rembrandt  een veldbed en danst de </a:t>
            </a:r>
            <a:r>
              <a:rPr lang="nl-NL" sz="1400" baseline="0" dirty="0" err="1">
                <a:solidFill>
                  <a:schemeClr val="bg1"/>
                </a:solidFill>
              </a:rPr>
              <a:t>One</a:t>
            </a:r>
            <a:r>
              <a:rPr lang="nl-NL" sz="1400" baseline="0" dirty="0">
                <a:solidFill>
                  <a:schemeClr val="bg1"/>
                </a:solidFill>
              </a:rPr>
              <a:t>-Step op koraalmuziek.</a:t>
            </a:r>
            <a:r>
              <a:rPr lang="nl-NL" sz="1400" baseline="0" dirty="0">
                <a:solidFill>
                  <a:schemeClr val="bg1"/>
                </a:solidFill>
                <a:latin typeface="Times New Roman" pitchFamily="18" charset="0"/>
              </a:rPr>
              <a:t>’</a:t>
            </a:r>
            <a:endParaRPr lang="nl-NL" sz="1400" baseline="0" dirty="0">
              <a:solidFill>
                <a:schemeClr val="bg1"/>
              </a:solidFill>
            </a:endParaRPr>
          </a:p>
        </p:txBody>
      </p:sp>
    </p:spTree>
    <p:extLst>
      <p:ext uri="{BB962C8B-B14F-4D97-AF65-F5344CB8AC3E}">
        <p14:creationId xmlns:p14="http://schemas.microsoft.com/office/powerpoint/2010/main" val="3513569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sp>
        <p:nvSpPr>
          <p:cNvPr id="4" name="Tekstvak 3"/>
          <p:cNvSpPr txBox="1"/>
          <p:nvPr/>
        </p:nvSpPr>
        <p:spPr>
          <a:xfrm>
            <a:off x="251520" y="962648"/>
            <a:ext cx="5184576" cy="1477328"/>
          </a:xfrm>
          <a:prstGeom prst="rect">
            <a:avLst/>
          </a:prstGeom>
          <a:noFill/>
        </p:spPr>
        <p:txBody>
          <a:bodyPr wrap="square" rtlCol="0">
            <a:spAutoFit/>
          </a:bodyPr>
          <a:lstStyle/>
          <a:p>
            <a:r>
              <a:rPr lang="nl-NL" dirty="0" smtClean="0"/>
              <a:t>Berlin, </a:t>
            </a:r>
            <a:r>
              <a:rPr lang="nl-NL" dirty="0" err="1" smtClean="0"/>
              <a:t>Symphonie</a:t>
            </a:r>
            <a:r>
              <a:rPr lang="nl-NL" dirty="0" smtClean="0"/>
              <a:t> </a:t>
            </a:r>
            <a:r>
              <a:rPr lang="nl-NL" dirty="0" err="1" smtClean="0"/>
              <a:t>einer</a:t>
            </a:r>
            <a:r>
              <a:rPr lang="nl-NL" dirty="0" smtClean="0"/>
              <a:t> </a:t>
            </a:r>
            <a:r>
              <a:rPr lang="nl-NL" dirty="0" err="1" smtClean="0"/>
              <a:t>Groszstadt</a:t>
            </a:r>
            <a:r>
              <a:rPr lang="nl-NL" dirty="0" smtClean="0"/>
              <a:t> (1927)</a:t>
            </a:r>
          </a:p>
          <a:p>
            <a:r>
              <a:rPr lang="nl-NL" dirty="0" smtClean="0"/>
              <a:t>Walter </a:t>
            </a:r>
            <a:r>
              <a:rPr lang="nl-NL" dirty="0" err="1" smtClean="0"/>
              <a:t>Ruttmann</a:t>
            </a:r>
            <a:r>
              <a:rPr lang="nl-NL" dirty="0" smtClean="0"/>
              <a:t> </a:t>
            </a:r>
          </a:p>
          <a:p>
            <a:r>
              <a:rPr lang="nl-NL" dirty="0" smtClean="0"/>
              <a:t>Handcamera</a:t>
            </a:r>
          </a:p>
          <a:p>
            <a:r>
              <a:rPr lang="nl-NL" dirty="0" smtClean="0"/>
              <a:t>Laatste fase van de stomme film.</a:t>
            </a:r>
          </a:p>
          <a:p>
            <a:r>
              <a:rPr lang="nl-NL" dirty="0" smtClean="0"/>
              <a:t>Dynamiek van de stad als onderwerp.  </a:t>
            </a:r>
            <a:endParaRPr lang="nl-NL" dirty="0"/>
          </a:p>
        </p:txBody>
      </p:sp>
      <p:sp>
        <p:nvSpPr>
          <p:cNvPr id="5" name="AutoShape 2" descr="data:image/jpeg;base64,/9j/4AAQSkZJRgABAQAAAQABAAD/2wCEAAkGBxQSEhUUExQWFhUXGBcZGRgXGB8fHBscHBwYHBcfHBwcHCggHxwlHBwcITEhJSorLi4uGB8zODMsNygtLisBCgoKBQUFDgUFDisZExkrKysrKysrKysrKysrKysrKysrKysrKysrKysrKysrKysrKysrKysrKysrKysrKysrK//AABEIALoBDgMBIgACEQEDEQH/xAAcAAACAwEBAQEAAAAAAAAAAAAEBQIDBgcBAAj/xABCEAACAQIEBAQDBQYEBQQDAAABAhEAAwQSITEFBkFREyJhcTKBkQdCobHBFCNSYtHwFXKi8SQzY5LhFoKy0kNTc//EABQBAQAAAAAAAAAAAAAAAAAAAAD/xAAUEQEAAAAAAAAAAAAAAAAAAAAA/9oADAMBAAIRAxEAPwBtZYrVxvk18tqmvDuDBlzXJg7Ab+5oET61PwRl9a0V7loH4Lk+4oL/AAG9rCyBOs0CdFjei1tmJmrbnD7inVD9K8II0Ij0igvw5Ipgto7ihMPcFG23NBXcRiKC8U01Qzp3oDFJBgUHlvF0ZaxZNKTbI6UVh2HWgZyG3r3w0odmHSvrOCLEbigPXKB0oRrYJq1+EMPvSKrNsKKCa2AdFBJofF8PJFG2sSBtVpxQIoM5icCqg6En3pYLVaq/a9PahbXCwzazQIVSrAKbYzhBUEjUD60F4dBSqUTYIHSoi3VqW6AkYo9NKYYDBloL/So8JsqDmMenpRd++FaRQHJh1XYV7daBA3pf+1sasTMRsaCwW6jibAIirbFhp1OlE5BQIrHDJMTA/GoYjg0bGe4inaLqak1BnrPDiCCywOtetw8TM6dKaYy+dhrULan72lBncIATEUzOIKjLQVnCMNQQK+uYe63r7UBq8QPpRdniOkRWadWU7GrbOMYDUUGpS9O9XXsItxYYT69R86zdriwpnY4qDsRQS/wG2PvN+H9KFPDXB0Ijof8AxTYY4EdPrVF3HCNhQBZGt6n8KV429GsH6U6F0N0NRu2ydMoigzLY01K3jfSnDcOUzKxQ7YBek0EbONAo+zxNY1NLl4d2qN3BRQMMRxkbTS25jZqsYarLdmgnZuE0yw9wCghbCiT9KsOKUDTSgZG7NWNcJEUot47WiLeLBM0DGCRp+VStcISPMNa+wmMFHrdB60C1uCrMj6V4/C59KahhXxYUCZsCY0NRXDv/AAk04JB0qQ0FAsw75TBGtXJiyDqNKKHeK8YgiCN6Ck40HY14MSKpfDdq9FrKdaAu201ayA0NmXpIqprzHrQHaDsKVY3FGdK9aape1QKhimHSvTxAjYR7VFdfSpXGydzQfFi4zQTOkxVXyqxb0bA+9WqVPxaTQCm0DuKmuHt/zD51e0TprViXEMaUA1u2OhNWeE3Q/WrnyrqPx/SvExHqKCIDjqD7VbZv3JgCTURdnqK88Zv4Z9aAm74hHw/Q0ObbmvEvtOx+tSbEHeaD3I40j8ajewrZZ/AVU2MbtXxxbHfQUFaWTMVdbATeDO9VM09PxNSt4csaC17ts/dihXw1s7MRU7liDAg1WLcGgl/h9v8AiNEDh43V/rVISiEGlB5btx1ohHbvWK+0Lm1sHYbwY8Q5FViAQpbxJMbEqLbaHqy9AQczb4zxzBrbxGIBvYdwrtmVXCK0GW8MBkOXXt+VB2G1earDeNZXk/nzC41siEpeE/u2+8B1Q/eEaxuO3WtJieJWZg3Lat2LgH6EzQXW7xnrRSXtKHtLI0E1aLfpQWBp7mp5QN4qiK9iKC43ewqt0J3qp70Rr9akt4dSfl/tQXWbHfWrWsjtQbOJ3P5UQr/3NBRcSKrNwgRAolrgg0M1BmVWrB+NViraD3xPWvVNQqSmgtqEf3/Zr4GvA1BMgRtVcDsKlmqNBYG9K+L1APXmagka+NeA16aD6B3r2R0mqy1e0FyXY2ioFzVYNeeIJIkSOlAG2MYYlbfmg2macpyzmH3ttIiN/MKZK8TpPvFDx5/l+tWUGH5q4JxRyWsYwsoMi2sWmHYSujfMig+T/tNK/uMdIdSFFwLBJkAi4sCGB6+hn16ITX514+CuOxEA5hfu5Y3nOcsfOKBnzhcs3MRiRbYjLfYiSxVwfigE6FXz67EP0jWfBuecRZVLV13uWrZBQC4VdI0hbg+7GmVgwjTSoc1ctYnD2rd26LU6hxbIzK8iRcA66rJ11b1FJsBxG8pyWtS5AjIrsSdAASpbXsKDZcRvYfHY6zdwlpsKPjuvGQAk6EBTE9JETIojnXlXC2EslWuC/cNy45czmUZZAmBmlp9ZO+lEYXlY2rDXMR4l12tWvEssYhrrMikZdSy5QR212ozw8Lcs27A8NGBzWUJJYtGocmTrsYjagO+ybmtzcbCPcZxkz2y24ywGSe0QR7NXTxiG71y/7MMCiYnFuWteNCILdtiwRNdcx3LECevlkxNdHBoDUPferGeg1avS9AQretfBqGzV8HoC2f2r1TQ2apZqCZNQZx3NQLVTdeg5guNxAkG6DpKnI5B9PLqDvv2NXYRsQXg35GuhS5GgkbHNrt7j51lcJzK6ZsxQjSCyBjGka6nvt6U64LxtbisW8NTMLltiDOnmzCRHpprQM8U+IUFvEVj2XPJ6DKGcCJ0metDW8TfDkNdOXvBaI0OiXCeuxoPjHF3VFIRH1BUog0Gv8Xt0O9CYWy+IBbyWgYDCVzEEbQktl6mNqDRJiiDriUgjQ+Y79wbvt9aUczcbvYfDLdt3rbObqqYEwMtw9WPYdvnUbXBcM+W1autduQSRrZRRA2a6pBJ06z8qYYnkZTh2Rk0LByRiAYyhgI+THSOtBHkvjF/GYW6bjDxBcKKVXb93mGgOuvrReGs3W1bEjUTlMoy9wZaJEgHr6Uv5c4V+z27tlGKhyzB2CvDZSo02IgzqOle3hctgKb9jMhLrNpFn18raTLCQBoD3oGRgEocTDjTS5InQ+ggVTh0dp/fNppsd9P5jSviPD8ZiQl4W7RXUjKjIvTUT5X2HfairGPxNtQpdDct6MGVyqjyEIdhIBGsbMI3FAUS4gDEAuACV822sanfXpA2qq7j4YeLiVtmNAoc9pmSBrr169KGxfG8qRcuMSx+FTKid9Nxvvp/RVf8AAZ/EuXDBXQBnA9wSCpPtQaDCYxQ2ZsQConMpK7RJJh2iAJ0OwqzBceNv7wZTlWA0EZmTMc2p01+tKcHyvh2YOXIBGZSymD/3MAT/AFoTi2CwstnxIBRssC2A2gEmMxJGsgjQ0B3GeYvAXKLjlvKcu3laR8W+kfjVeC5wQ2hJcuWTMTuoOhg9YA/GlP7PgTlz3rjEmCwVso/0etFNwrh50XEXAYn4Qwj2MQdDQaKxzDhs4Y3WZIAJkgz8iNt+1ejituJ8a6CqEnIHY6ZpaGaMsdazNrhvD1stbLvcdpK3fhKE7QoJmIEgzP5VYLD2MPduBLucFCpNxSQQ2mhECfpAoHWF5jLtbQ3XUlwGZtikNMw0L02+ulJebeHIl9b1g27i2yHaCFZ3zktEpmaN5LHSYiqLVjB211a4bgiGgEbR5Qr6e5kVfc4dbuDxEuy2gbxbYUlgNh5wCIjUb67UGpx3E7N7hVxrS5h4L/FurFXHUmAMxgAkDpGw5VwtPDuWrqyxVwwUaaqZGoboR1jca1VgeJvbZl3Ri2a2fhJOkxsGHQjtW45TayoVzcEqTnVjlAzAMpQqwaADBHv8waPzvhXtuMSH87KrK1qQUUCI3UkNmO/9KwnEVS7infCgpZEDMPKDprAgZQdo9PWnHGLNq4ps2DJOd2LZQAPFORRpMkQd5pTibD2bEMhAnfMsMO0BsxP6dqCXDeKXMJeF3DtlOzCZDDqG7iukW+erTIHOIZTlBZFtEldACCcwG/1rjBxOs7VouAcNS9hcXdzNnshSFCyHBOonMIMx0NB0BOe4O7kd9NRrBgnTQbUXY5+t5lVzcAK6mE0PQ799enzobh3L9jD4dTcU37jozjMkAfu5ykySRPtXPudiExt5bKgWlKqoB6ZVbqZ3M0HY8HxC/igTgyLqrozHygGAeo1kEbbdaIm9bb/ib9uy5EBJnSfimI3rl3Kd0iwT1zHQ+y6in13YRPwk6/5mH6UGo4jzCbTgC6HUpOZFkDv09zG8CovzToP3tsz3BB+cjTfrWPR2vXlsoNRbLnUiQGZY01n4flUOI8Le0mcuygHzZ7hygToc+fo2kR1oNeeYbhOly3rOh30jWI21HyNT/wAWvZQTdsa9yAR7zXP7zAHI15oZFdHtOpkZiBBI+o9KPw/CP2iSnEMgUkHMFkH1KrHePSgZ8J+zolmdbq28nwqyEToIIL5hGseYd68xvL9yFtuL0ySLihdPTIluN417U34fiLj3ETxiUKW2GUAGCG0kbxAE+po/iPDboAYX3b4oAOXZWYajXpH40GFTlxbbqbl65Agsp1IjWCIPp23qy/wcH95bN5ySVCgRlGvYDSNO+taPDYa4yjMEcXFYCRrNsuSS2cmSIkneKAw2JKLnhwMlpoFwmAwZlIkle4010GlAi/wB82uGkHXMzEagiRDuNflEda2nB+UUK5j4OWPKqsDDmJkkEjQClWO4s2EuEN4txGW2zRdI1ctlU66y0ie0bAUou8WIdP8Ah2R9ILMG1zSp1buwGtBs+L8vIbGVXuW7mVQ727fiDt5FnSSfkB6TS/D8u3bAQW7ocAA52yqZ6jKMzTIk6xrppXz8XxayWNt0y7AlIOnv/ZpZjedcRaBzWbWxbUTAWJO8xqPU0D3EcIvlCRdZ9iQqt+QOux7UiPD75cKLN5swzSEhSIGpOc+g1HaqDzvjtQLNlZGuWQQD1jxd94kUtbjuKEKGdRE/ApOmunmmNu1A4xHDcRbZQcPc1BOcQVTTrKAz7A0isYDQobN5WnQsAMukMPLGmp6+le3eM4u8ID3WDAZSdJBOhzCDr3mvrVnFbQ2UdRnO+u+bWgYnGP4SWyjZLQgA9JkdXzem+gr61xO27RdtrkUHQITLDqQSAdJ1mZ21oOxhjcbUZmJj/mbnsBm3onCJlmMIrdma48R0np+fzoGaWMNdLpbt2rVuJhtJbQEgTM+pNK8PgUBITDgBtMzP102yu0Ufh8dZV1DWw5g5lt5YzTsAfMYE6mParTxG43/LtsoG+QmO/wCVAisIQrA4dmloLEMTGk5T2PqBv3plbuWUKHwcmYQEFsySfLqxkRIBnQ+Y6Ua3Ml20IZHAUSC1tNANSZKTpQr8zYViwa6EeCZa3OpAIOojUGdz86DP8Qvth7k+ElwEsUBWQBMQ0kSfkKUY3GO6t4dk5sw+BSQJ02BMaGPnTDmbmKDa8FkvW8reZ1fNmzEsY8kDUAAaadKWYfGlwr5VRmuhGKFvgADvOZm2hTp/SgzLKwOYA9TMdjTTBEOo1KxmDNOg08v6/OKsGJ/eeJGvlufVhNWcW4StrPleGQIckaEtOaNdMoj69KCqyqIFuKwggC4jETP3tDvB1Hf60LjcfbIK27QUnd+sdgNhQDmTA+nr1/GrkRAPNnmdQIHtuKCg1sPs/wAEzeK5QtbGVdJnOTpABAJyk7nqKyeIcHRVyj1Mk+5rrv2KYEPh3LLKm80DoSETf09aADjXEMPaeHs30IEwwCkDoYV4I36dOtJX4krm/wDvAdmtBmk6qSQJPXSfU6SYrS/aBw1nxqBZYpatbdfMyj6yNOsGNqyPDuFRjsOHZfPiLQIkxo6FoMRAGm+5HfQNBwPhbvbW3bMMN7fhSxOk5Rl11J16xT/iXArtoedyt3aCpCETpEA9D0O9N+D/AGk8NOJNq0j2lbN+9JyqSpJAyhp18x16kaa0JzVzVjReJtWn/YwQDdVlYsCCpcLmbQFgRM/CCetBheZMK9sq4aLoaUKMddSyrMCNTMknanGC5lQWB+02BccuyS4gDRDLACSZLDcdKbrYwd4qy3Lbu+Zc2XK5KsFPl0Ohk/8Ail9zHYS1f8IuHJyxm2Dtmgag9IOsfEooIft+BvFWa2nlBAEMdNTp5yI9tpom7hMGDmTCspMSELidJByhdJ3nrNIuYsd4GJXIieEVDNbywd4JDKAQSBp6zIp9dThmIjLjnQAAZTKj13TU6xP9KDmjcfuhkKXbiBRoFaNJZtY0PxUz4LexV627pexJyGQMzkHafNmgHXbrNH4PhnDWZfGuXSxhSuUkz7257jet5hOEYa0hWxbCrsQZ1mJnNrt+QoF2C5kGGw+HN4MbiNflQDBLK/lDbEzqewb5VjcZzUfDCKnlbD20zEwQyBlMDtqfXatrxLC4VkytYkKdMrsIJgEwPT32pRxDg9u9Yy2bYHmUEFnbYaHQ76AbUGUTj92+x8VpJFsDQDRDIGg7E1VxLme5dYlVC9FjcCQR7nT8adYflfJPkSY1LXSpA9AV/Sa+4dfw5YILdsMGKszTAiRJZljU+nUUCTF803rmHaw8ENl82xAUgxpvJFNuBYa9iUuXblwQ8qgaYkfFpGmgB0maLucHtGctu2SRJKmehiPMuk/Otpyqvh2bKsMpS+wIBKgEpJkAmd9j1+VAps8MGcRL3GTLlBH3ZMg+mbr+tV4vDKrr4jhcmZWDb+YLrpI6fj6Vo8XjMlzCgtC5bwPbRdN/b8aT47jFvxLwzqeo1nQCG+QOh9aAC69jyhMRlAeNB/8AjA0+fsKX4jEsFUK7MpHmBO2hmNNjttXpvW3u5fIR5STIjoTJJ7Ufd4GtzW22HOx0eNjr93tFAoJKXQ1nKD5yDuRBgSTOpB+lfZ713ygqwDZcviZQQCAZmNO59OtE43hosiXygkwsXlOb/KocE0u5uwbW7YLBUHiBIGpMpmme3T60BmG4ZdR1ZLOdlLHy3VYQQI2b3iP4aH4tx7EWLbhFNovczZtCRooK9thsQKxueDPamt5vEwlpRvmudf5vpQfJzLiXcZ3V5GXzWrZlSdvgmPSheNgi8075bXT/AKadKoTAuCuUGZHUdNZHppTm3BJ8TzNPm11J77wflpQLEtB0TMY+LLI0OpHfuKeYPhTjDsERrjeEcoA+Jr7Ko+loFu2lOOHY/GogVVUSTp4Swdo0ULJM05v8xi1cBuMi2/GuICtslitlVtiAsmS7MAYIABEUGNtcBu24a4kKoW3c28pgdQdNSNaG4lbJa8TB/djQ9YVGJ+Rmul4PjmDtNdF24ql3LFXEECAACDsdNQday2Jui6qWkW0Rfu3lDx5iCWUKCdAPMv5UHNbTwwPYzTriuFGVXA36jqOlJMvQ0wtXz4QVjoDp3/2oArgrsv2NYRbuDZbmaFvNEMQDKoToCJIHea45cYTpXU+Q+K3MPwfEtbd0ab7ggaSEQCDG/wA+lA5xfD1tC5lYO94nzEjMAoCiWmZVRAGkF5A0NT4byvavYdkuSEciMsAhVM7wfiOpnpArAXec8TEA2yf4vCTMfc5df1p/yVzdiLuJW1fKMmRjl8FTMAZdAvz07UDwfZVhVIZbt0bEDMD1I/h9KL5f4T+z49MIt+41tkdnXsV+CPKBJH9mdNPhuMYcCGUqZEZbd1REidAkdT9elB8Rv4QlLiWluXibas0uHBJUCDE/l0oCb/Llm0r3msKz+UQ6oRJbLpCMQdRt3oP/ANN4INphsPIbRiqTIGZT5QKeWsU7wGulRnhh5TpHl+NJJzQAdZofGXRaJJJygrDEmTE7hQOn5UCbE8s4W8Qz2bTNCjMyljBJjpG86bVThvs7wdxyBZWWGf72VYJWFGYRO+0aaRQg+0DCeYZmOUquYBiplpX7+mk7x8PyrH84c6+NdRsLduJbyalTkJOe4YJBmADtJGuw6gViWi8pRrSC4ZAznyKxXKSpfKpIM6W29+9uMa5bCm9fDDdR40FtoIC5Ay6T8J3qfAcI2Nv+Few9tBlBZ1LBhEAaGQNYAE10rhfK9i2PDXOcogzcYknrIIyj5Cg5mLguIQMzKY82XKoj+ZvX+UUj4pfZcMxtX1Yq4zeGxiGEDzAkdNp+VdQ4/wAsYW9eW5kUMpMRMDoJAPWBuOtc6w1tFw2KXzIBimEIBmgFQogkADXr0mgzFjizCMwtsRsWQT9RFMsdxRzZLi3bTNIzKkZiJzamddtu9L+K3LPkW2UJLEMxKllBygS1sKsTP8UU8XhK3xat5raqiBXZLgbM0mWHvI6dKDGvj3k+brvp/TTet7ytg71yzYIuqtuQ4z22+ISpgjQjKO41PrUsTwMYX96oQEKiB2tKYy7MFjV22J3M96Gvc4Y60crktOgV7WSdI0Ig/LpQKOebt43CjMHCH7pXY6zHxAajQ/jWauWrwBLLcAY+YkEZj69zNbvjXPeIVFIs2Vck+YqSw7EBtj79tqlgbT4u3Ydrl7PcBzlDbVQcz5iQY3Ak7GBpNBguHEtdRR1IG/WIG9aF+X3MQ3lMlY79okiev17Vp7nALxS/cL4cpYUFnNoq0iVUISY6TmndttqFu8Y8O2IQEN8WVvNHss+lBmmRQ9vxdGgEab66zAkmRvqfWnvPeLVx4YfXxp11A/dLMR6sN+9K1xHiY3CvbQ6vbCqCNYua6kwN+sesVoPtGsZfCFyyyXJZsrhZZYjdSwiYG9BhrXDHuMUtZXI3hgPfcitivK5/YUtK1o3xezk5ohIbQGNehI2+lZVbWeEVNdNN4M/L+zTA8MvqCSl1Y6q7R/pYjagOHLGJkCAPUMDoPx2rS8P4NYwqG46s9yJOUT8lUAn51grfELqDMt+4I7kHpPUbU+4Q2Lv+ZrxFvuyCTqfhjSPXbXrQSx9/FYwhLKNZWREyCTMgs0aaxoK2PJnADbt22xKIbyAi3GuUMS7HeM5Zmk9gBVvCF1ywIlR+bT9VX60EOJZ7jGIBJOnQSYn5UCvi3L2Fu4nFMyS0Fj5mEOcxkQ0aiNKT4jCXRYw64fCu/hN4yXQxhTOYhhER+73J/OhOZuKsmL8rsvm8+40yxDT3BNdA5Hxdu9Ya2p1CMGH/AHgEekuPpQce5j4fes3yMQgt3HGcqIjzT2OmsiPQ0vD6RXQPtftfvMM5+JrZn/QfzY1z5RrQP+C8HzAMyZpJgebpI1y+utarF4Zk4deJlFJyhQSBqUEwRJ7ad/ehuV+LXreGRUCZQW1LMDqxOwH601xXMGJ8NwVssACSpVmn6kUHPLiEAR2H1H6095N/afGe5hyPEFtpLLm8rEKdD6x9KOzFiWNuwsSPLbyj3IhiY11mi+Xb2S8xLAKUufArEfASCQHQ7jvuQBEyAZcS5n4hZtu1xLIIghltpKkXEnTMZEiPofWhLX2gk2wjYRD8JbLcKrKQqGMpIACrAnpRnPPE1OGcI85nAibkRmtvszFdj+OnWsCGlQWnbp11P9aDoLfajcdCvgaDYeIZ8onSLfT9a6JZvLisOjZ7QulEu5A+isV+GdDl1K7da4Dg7YFpyeoKjSf73rT2eNi1mXwwQsAm2ysdIHmQ6j10I0oNpdwmKUkNaR1mAVEyAfKZz/p86WY7hK3Iz4JZH/T6b9FJ61HhfMrXXUWnYuVk22AUFQSJkWyZBHU1rMHf8Y5Ww7JudLwYfdA0I31P9TOgYTktGwzOP2hrxORkzBgPJnzgSSJ1BgdFrdPzELbX7k+XJmQ9zcIyfMSf+2uaYTnGcuaxbAObKLZCxBH3YygnffWN6aWOZbNzLIdSSYDL1G/wk0DvG8fXD22lpv3B8P8A+tN4PYnQmdh61ztvAxJ/5V5ibjuzLrJOUMddhAG4+dHcb5gwSyMnisYJCrGu/mOn01pXhuPC94hJNt5GS2kwRAB1AmemkdKA7B8peKS0m1b6NdhmIMzlgBR9aMx/AEw6g2rLXboAy3LhhRqDMAgAjcExtSbH8RfErluXIyxADNtsc5LTOsjTpQ6cQe0MiXWuaRB0VR6dT86DUcHXEvHilQpOoJ1JHwSVMmNpO3rTK2ud1TOQFYMMr/FOrggg5zpm1E6nUTNYOzxe6r53uHLBWBsJBgiRv61oOEcWQEsWRs27FII008yrBEabfOgC+0CyBZtMJJNxg0gCCAdIA0jsdaa8pX7v7FZRLdxwS0SpKznb4Y3I9fXQ1LmXBDGWlAuic+YH4p8rACAdz39K2HJOGazwv9muQLkXgAWInMzFdR5lmfcUC3iCXV4fjVueHm8NGdM0sBmGXygZU676n5TXMRcKgR/2gxH0OomunceZ1wWKRF+IKgAEBh5ZyIuY/wDucydtImuc4HhFxz962o6tv8hufy9aAHBYki4upkOh805QQ4M9yPqddBXTuYuG/tiKhZvJcLfAPhKAQvUCZMtrvp2y/wCy2rRz7kfePT11mDQXEudHHlsme7Hb5UD7iKYfCWoOW224AUF2MdTM/wB7VC/eS5ZYZyGjt5fbSdDWMwPD72KfMST3uNsPQevoK2eA4TZsqYUEn4iwkn+g9KDLYa7aOyITEz5hAHoTliO4plZ5gPdT7/702/wnDicqBSdDl/8AFZPmHl82SHQgoxyqJ1B6ATqaDYYDmYW7bl1KnKfD3i4WCggGNCPK3zNa3ljgnilbrqVtiGAjV+06bdh139DjMbwS+xsJh7ecWAWbVTquW2PKSCZW0D/7qeYHnvFW2ZbtlV10Uow0geved6DR8zhfEvwNDhBoR/JjjqD6igeGcqtgMUHty2FuId97TAq+UnqpymD8qScw83i4xYJq9rwyM20W8SJ273uvatP/AOr7GIXwb1s5WAHkYk7dlhvpQc1+0y54y2GzIXtK6XEB1U5yoMdvJ+IrATXUftF4Rbw1lMg8lxrx2+HxMrCfQMGAnuK5bNB0zlTh64rBJ4b+FdRmRyRKkzmBiRrlYag/WtNwvgAtpF42rxEwxthT10PmM1i/szxT5LyK0AMh2J3BHRh2rdLnI1uf6fyljQVcR5YsXQTbi3d7QMh9IiVkdR9KScH4cEu3le0WcIwEecIYMHR0mY+6Z16b0DzBxXiOCK3PK1qfiFvSOitqSJ7+0GmfCuOYTiMBwEv/AMDAEnQg5SRDiCfKRsTpQZ77QYtLbATKS76kXRoqoNrhIPuD+ZpO2CJVfMuqA7noBPTvWh+0Dl+8+RrVtWCZy3hLBliCSUHt0oO7wrImtxJgQCCANtyOvp6GgWWnFsDOSTm+ECdN5kHv+VE8RxRYEkMRm8p8t1Y1OjCHXYaSYoXxDADROxEle3uajjjma2f4m+LQ7kDS4m/T4hPeg0/JLfvp3y2V6mPMzHY69ev6Uj5q47iLWPvmxeuW5yA5WIBhF3FarkyzKXLseZrjrPXKGMD2Haud80Xs2LxB/wCq4+hj9KA/EmHRgJzBhvGod9tZ2K70x4HpeQvqGlZP8wI10gg7QaB4ihXyNGZHkQely2jD8vxp5y1hZNvqt1cw/ldG2MajQ79KDIcy4VbeIdU+CZX2O1GcpX2Q3GTRvLt2107wY170PzWoGJcAFSGYETMHO2xI22Pzpp9n+Ce690LlAVVZmYwoEnc/Og0CY5mHmtWmImC1sQsxMKPL0nUE1XhsNbCsGtIWb75nQegBA+tF8Lw3jSU2BgsdBPp3+U05TDWbEMxzMIIk6T6ATMHaZ21AoMzx3lvJgmxAZQMygWyNSCyiQSYjU/T2rMWpCgAj4TI2+Wuh0rdc2Y1r1i6xU5QuYyTMSIMTH17Vh8LbkjKpbsBIP4SPw60DjA84YlYU+G+URGoMbaGSPwpvZ54KCLlh19VysO+4I0ilGG5edtXcLA7TGnXbX2oHH8La0pYuhEbahv1FBsrHO2GY/FB/mkf/ACEfjR68VsXPvK0+xH+ma5JdfMU677+wqzB4A3Wy21BMnXYLtudhQdO4hwzD3xlYKfQNB+gINZ7E8rYaRkzabgt5fbaY+dFcK4d4K6u7sRuzEgdwo6Ud4g2JoK7FvIAAFCgEQNo+lfMuu/8AT/avbt0EQCIiNe2or62CFJMAf7iKD0kKJbQAbzG1LksPexVsEQbZVxbOhjK7gmdpKrp/PrWw4DwRnYXLw10KoR8P8zDv2Xp70HxLGInGFslcpe2iq0jXNOp9ZBXr0+QZ/E4o4a/dYreRwyi08kDKoCiQRJkAkEE/FUcdxZ7x8S45doAGg+QAiB3+tdlZBEECOx2pDxTgAcHwjlUmWtLChu/mAkE+8e1BxXjOKuK6gScwjQjU66ajQQfTrWhw2M8ONSBpBH3T017Tt9O1Lua7Nr9vSypdVUoHGWXUk7QPjyyuwkzrJpvxDgF2ymc/vLR0zrtrtmG4/LXeg2/CLyY4NbuoHHgoGnrmLM3sQQu3pXCuPYD9nxN6zBHh3HUT2BOU/MQa6HwLmFsIj5QTFu5cWT5WyNZBH+bLm/Cs1jks8QxF2+14WXutmW0wMbRrcAIGo7daDz7PuJJZuOrsU8TIAdIkToZ2mdD6V0u2xGmYn++1cyTl4JntNPjEAosqVYTpBGmuvXSNzOjPl3mK5hHGHxYYKPhZhqnaf4k9RMe2wb8qSCCZBABB1EdQREbVhuZuRdTcwmh+LwyY9fIeh9Poelb6zcWAc+h6rJn8KioXs1BhOVeZ8TbIt4mxduKNA4tkuvTXSWH4+9bXH8Lw+KT96hUkeW6ghhI0zAjX2I09KnetE/CSp7/+OopZjeKNh48W4qg6Asuh/wBQ1oMnj+Wb1u7FtPFESrIQsx7kFTtXp5WxbXbRFskDKWLOgIJILCQwzEbarrFaEc54eIa4p9V/s19/60wYPxNPorf/AFoCuWsBcw+FC3F88sxUMpOpn7pg/KuUcQwlxr1wlcrF2Yq2hEknUHWumX+c8MurLe76ow3iOg3pTxHmTBvHi4W4/UZk/KX0oFPMuFt3cRcawQvcO7SGGjQzj4DpAJEae1VYHFYjCsGZCVEklVzKZ65lMajSe3sKJ5obJi7qEACVEAAQIUwI29qDONe0RkzqBqvRgCI3Ht36UCrj93xsS7KplzIAOaZiIO5p3ybgclxhfkIy/CNyykETEx1039qWXeK3DB1ZmHxGJI9SBJHpNM+UWyYpLl1hkCuApOxy6DKB36AawKDbtfYLFqywQ6DLAk92Y7e+vyryyMjTfKeJoQLa+aBt2k/zEKNOtfNxF7g8h8Nf43gt8l2X8/WrMNwpSNCxnUnue80AWIc3VZAvh2zuRBY+7EQPkPrX37CiW/IoWNc2usbEk6n51bxLiFrCoQziR93Qn0nt+fvWE4tzE985UlU/3Og/U/hQNuI8wJbGVBmbprP4bf31rKY3EPdabjfKf7/pV2GwjMQqDMX36mRrv2rYcI5aS3D3Yd9wN1Xb6n1oMxwTli5d87ylvp/E3sOg9T+NdBwOGSygRVVVGvck9z3PqancfbT+/SoWzuYMdNtfx/Ogjde2ZG3sIoZrC6xOvf8A2r29flgYI/D+tQddIIJLRAO8k6A/Pp19qCQsREmZMADc7/n6VqODcGghnAL9B0T1Pdv79a+4LwzJBfVz9EH9a0VkBRpQX2rIUafP1rD8d5cxv7cmLsNbdkU5PFEASCMrAbiDoRH9dvmqJedOlBlLeH4zcHmvYW32Kgn8Chr5uWuI3ARc4kQDoRbtwfkQy1rVuVaHoOX8Q5GxWFPj4fEC8RlJW4MrGGBENJ1zazKnU60XgOcmw7lcbafDXCRMoTbuHWSco+IiPMk7ajpW94k37pj2g/Qg1biMOlxSlxVdToVYAg+4NBwfmbjt++2WLMF7mXwMrSCADoup0jzEST7QEOCUmDJn6j5iu8YXkbB27y3rSG2wM5VY5Z0Ox22G0VXx37PsNfDNaHg3TJBX4Cf5k236rBoOU8LxDo3lYrofh7dRrt8qX8yWHDrdZW8N5UMdZIJkZupAIrd4H7P8Wt6MqMsEZw2g2+IHzA/I/Ouk4Pk+0cF+yXwLikkkgRDEyCp6Ed6DiXKvGDh8quWbDnsdUnqPT0+nr0bCIjAML2ZTqCOo+elYHmHl27wu+bbgvYecrxoR19iOo/SruH4psOc6nPZMSk7dyNd/7Peg6GcCuhzN9R+EaVVicHYKlbkMOqtr+Hf+lCYPF27oDJ5lI37HsQdjRqMEGVYIPfT8BQYHmPloWyz2PMpzEpAzLP8ADA8499feszcxKjyoSGBXMQI6d5rsTMh0Nv26/wDn51lOZuUbV8F7Qa1e6n7r/wCaOv8AMPxoEluxcuLAVnBBBcAGZEEamARMR0gVY/BcUVgW2AOUmWWZAI7nTU1lFu4nA3jOZH6htVcfkw9RW/4BzpYvL+9YWbgGoY+U/wCVj+R196DH80YtnxdwwAdAwBJIKiDPWYAEUHbxJ6jNt7iPpTn7Rh/xFs9WsoWPUmWEk9TAH0pRwVAyvIBhkidYmZoJ8LwTMw8GTrBkSF9Zjp7U+wvCDbuB3JcjUdhOh+Z13p7YsKBlCqABoABGw6UJj1AOgjbb2oGAxtu2pJhfVj6duvtE1muKc6PrbtGJ000P16fn7Us5jcw2p0iPTaaT8PHw+9Bf4LP53YEyIUnTU/j6mmuB4C98yIVSSCx9JEKOtA4ATcAOo8VBr27e1dMviIA0E7DbpQAYDhaWFCp21JAJb3P6UR4sdBNeIxIMmhbx1/vvQE3HLRsNIArzPGnb+/rQl3+n6VSnxH0mPpQFSZ7sdAN/w6mn3COG5TmbV+/Rf6tSjgY/eN6DStHZPlWgbWroAgVI3xS0GvJoGRvio+P60uJqLGgZjE1MYulOarFNAbxPFfubn+RvyNG/tFZzjJ/4a9//ADuf/E0xBoGoxIq1MUO9JwamGPegdriY8w17juP60wt4oESDWdstRODPxf5j+lAXx3h9rF2Ws3VlW+oPQqehFcN4rwy9w28bdwZrJnI42I7+nqOntXcZrNfaEgOCuEgGCpE9DmA0+VBzjA4prLm5ZPkIUss6Hfp+tazBcQW6Myme4nUe4n8RWB5bOrDpJ/M044MYxAA0BzSB7Gg1zPt/Wvranp+dQiGr6yaAbi3DLeJTJdXN66yD3Bn/AHrmnHOUb1hptq122ToVUlh/mUa/PausnaaheP6frQf/2Q=="/>
          <p:cNvSpPr>
            <a:spLocks noChangeAspect="1" noChangeArrowheads="1"/>
          </p:cNvSpPr>
          <p:nvPr/>
        </p:nvSpPr>
        <p:spPr bwMode="auto">
          <a:xfrm>
            <a:off x="155575" y="-2522538"/>
            <a:ext cx="7620000" cy="525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4" descr="data:image/jpeg;base64,/9j/4AAQSkZJRgABAQAAAQABAAD/2wCEAAkGBxQSEhUUExQWFhUXGBcZGRgXGB8fHBscHBwYHBcfHBwcHCggHxwlHBwcITEhJSorLi4uGB8zODMsNygtLisBCgoKBQUFDgUFDisZExkrKysrKysrKysrKysrKysrKysrKysrKysrKysrKysrKysrKysrKysrKysrKysrKysrK//AABEIALoBDgMBIgACEQEDEQH/xAAcAAACAwEBAQEAAAAAAAAAAAAEBQIDBgcBAAj/xABCEAACAQIEBAQDBQYEBQQDAAABAhEAAwQSITEFBkFREyJhcTKBkQdCobHBFCNSYtHwFXKi8SQzY5LhFoKy0kNTc//EABQBAQAAAAAAAAAAAAAAAAAAAAD/xAAUEQEAAAAAAAAAAAAAAAAAAAAA/9oADAMBAAIRAxEAPwBtZYrVxvk18tqmvDuDBlzXJg7Ab+5oET61PwRl9a0V7loH4Lk+4oL/AAG9rCyBOs0CdFjei1tmJmrbnD7inVD9K8II0Ij0igvw5Ipgto7ihMPcFG23NBXcRiKC8U01Qzp3oDFJBgUHlvF0ZaxZNKTbI6UVh2HWgZyG3r3w0odmHSvrOCLEbigPXKB0oRrYJq1+EMPvSKrNsKKCa2AdFBJofF8PJFG2sSBtVpxQIoM5icCqg6En3pYLVaq/a9PahbXCwzazQIVSrAKbYzhBUEjUD60F4dBSqUTYIHSoi3VqW6AkYo9NKYYDBloL/So8JsqDmMenpRd++FaRQHJh1XYV7daBA3pf+1sasTMRsaCwW6jibAIirbFhp1OlE5BQIrHDJMTA/GoYjg0bGe4inaLqak1BnrPDiCCywOtetw8TM6dKaYy+dhrULan72lBncIATEUzOIKjLQVnCMNQQK+uYe63r7UBq8QPpRdniOkRWadWU7GrbOMYDUUGpS9O9XXsItxYYT69R86zdriwpnY4qDsRQS/wG2PvN+H9KFPDXB0Ijof8AxTYY4EdPrVF3HCNhQBZGt6n8KV429GsH6U6F0N0NRu2ydMoigzLY01K3jfSnDcOUzKxQ7YBek0EbONAo+zxNY1NLl4d2qN3BRQMMRxkbTS25jZqsYarLdmgnZuE0yw9wCghbCiT9KsOKUDTSgZG7NWNcJEUot47WiLeLBM0DGCRp+VStcISPMNa+wmMFHrdB60C1uCrMj6V4/C59KahhXxYUCZsCY0NRXDv/AAk04JB0qQ0FAsw75TBGtXJiyDqNKKHeK8YgiCN6Ck40HY14MSKpfDdq9FrKdaAu201ayA0NmXpIqprzHrQHaDsKVY3FGdK9aape1QKhimHSvTxAjYR7VFdfSpXGydzQfFi4zQTOkxVXyqxb0bA+9WqVPxaTQCm0DuKmuHt/zD51e0TprViXEMaUA1u2OhNWeE3Q/WrnyrqPx/SvExHqKCIDjqD7VbZv3JgCTURdnqK88Zv4Z9aAm74hHw/Q0ObbmvEvtOx+tSbEHeaD3I40j8ajewrZZ/AVU2MbtXxxbHfQUFaWTMVdbATeDO9VM09PxNSt4csaC17ts/dihXw1s7MRU7liDAg1WLcGgl/h9v8AiNEDh43V/rVISiEGlB5btx1ohHbvWK+0Lm1sHYbwY8Q5FViAQpbxJMbEqLbaHqy9AQczb4zxzBrbxGIBvYdwrtmVXCK0GW8MBkOXXt+VB2G1earDeNZXk/nzC41siEpeE/u2+8B1Q/eEaxuO3WtJieJWZg3Lat2LgH6EzQXW7xnrRSXtKHtLI0E1aLfpQWBp7mp5QN4qiK9iKC43ewqt0J3qp70Rr9akt4dSfl/tQXWbHfWrWsjtQbOJ3P5UQr/3NBRcSKrNwgRAolrgg0M1BmVWrB+NViraD3xPWvVNQqSmgtqEf3/Zr4GvA1BMgRtVcDsKlmqNBYG9K+L1APXmagka+NeA16aD6B3r2R0mqy1e0FyXY2ioFzVYNeeIJIkSOlAG2MYYlbfmg2macpyzmH3ttIiN/MKZK8TpPvFDx5/l+tWUGH5q4JxRyWsYwsoMi2sWmHYSujfMig+T/tNK/uMdIdSFFwLBJkAi4sCGB6+hn16ITX514+CuOxEA5hfu5Y3nOcsfOKBnzhcs3MRiRbYjLfYiSxVwfigE6FXz67EP0jWfBuecRZVLV13uWrZBQC4VdI0hbg+7GmVgwjTSoc1ctYnD2rd26LU6hxbIzK8iRcA66rJ11b1FJsBxG8pyWtS5AjIrsSdAASpbXsKDZcRvYfHY6zdwlpsKPjuvGQAk6EBTE9JETIojnXlXC2EslWuC/cNy45czmUZZAmBmlp9ZO+lEYXlY2rDXMR4l12tWvEssYhrrMikZdSy5QR212ozw8Lcs27A8NGBzWUJJYtGocmTrsYjagO+ybmtzcbCPcZxkz2y24ywGSe0QR7NXTxiG71y/7MMCiYnFuWteNCILdtiwRNdcx3LECevlkxNdHBoDUPferGeg1avS9AQretfBqGzV8HoC2f2r1TQ2apZqCZNQZx3NQLVTdeg5guNxAkG6DpKnI5B9PLqDvv2NXYRsQXg35GuhS5GgkbHNrt7j51lcJzK6ZsxQjSCyBjGka6nvt6U64LxtbisW8NTMLltiDOnmzCRHpprQM8U+IUFvEVj2XPJ6DKGcCJ0metDW8TfDkNdOXvBaI0OiXCeuxoPjHF3VFIRH1BUog0Gv8Xt0O9CYWy+IBbyWgYDCVzEEbQktl6mNqDRJiiDriUgjQ+Y79wbvt9aUczcbvYfDLdt3rbObqqYEwMtw9WPYdvnUbXBcM+W1autduQSRrZRRA2a6pBJ06z8qYYnkZTh2Rk0LByRiAYyhgI+THSOtBHkvjF/GYW6bjDxBcKKVXb93mGgOuvrReGs3W1bEjUTlMoy9wZaJEgHr6Uv5c4V+z27tlGKhyzB2CvDZSo02IgzqOle3hctgKb9jMhLrNpFn18raTLCQBoD3oGRgEocTDjTS5InQ+ggVTh0dp/fNppsd9P5jSviPD8ZiQl4W7RXUjKjIvTUT5X2HfairGPxNtQpdDct6MGVyqjyEIdhIBGsbMI3FAUS4gDEAuACV822sanfXpA2qq7j4YeLiVtmNAoc9pmSBrr169KGxfG8qRcuMSx+FTKid9Nxvvp/RVf8AAZ/EuXDBXQBnA9wSCpPtQaDCYxQ2ZsQConMpK7RJJh2iAJ0OwqzBceNv7wZTlWA0EZmTMc2p01+tKcHyvh2YOXIBGZSymD/3MAT/AFoTi2CwstnxIBRssC2A2gEmMxJGsgjQ0B3GeYvAXKLjlvKcu3laR8W+kfjVeC5wQ2hJcuWTMTuoOhg9YA/GlP7PgTlz3rjEmCwVso/0etFNwrh50XEXAYn4Qwj2MQdDQaKxzDhs4Y3WZIAJkgz8iNt+1ejituJ8a6CqEnIHY6ZpaGaMsdazNrhvD1stbLvcdpK3fhKE7QoJmIEgzP5VYLD2MPduBLucFCpNxSQQ2mhECfpAoHWF5jLtbQ3XUlwGZtikNMw0L02+ulJebeHIl9b1g27i2yHaCFZ3zktEpmaN5LHSYiqLVjB211a4bgiGgEbR5Qr6e5kVfc4dbuDxEuy2gbxbYUlgNh5wCIjUb67UGpx3E7N7hVxrS5h4L/FurFXHUmAMxgAkDpGw5VwtPDuWrqyxVwwUaaqZGoboR1jca1VgeJvbZl3Ri2a2fhJOkxsGHQjtW45TayoVzcEqTnVjlAzAMpQqwaADBHv8waPzvhXtuMSH87KrK1qQUUCI3UkNmO/9KwnEVS7infCgpZEDMPKDprAgZQdo9PWnHGLNq4ps2DJOd2LZQAPFORRpMkQd5pTibD2bEMhAnfMsMO0BsxP6dqCXDeKXMJeF3DtlOzCZDDqG7iukW+erTIHOIZTlBZFtEldACCcwG/1rjBxOs7VouAcNS9hcXdzNnshSFCyHBOonMIMx0NB0BOe4O7kd9NRrBgnTQbUXY5+t5lVzcAK6mE0PQ799enzobh3L9jD4dTcU37jozjMkAfu5ykySRPtXPudiExt5bKgWlKqoB6ZVbqZ3M0HY8HxC/igTgyLqrozHygGAeo1kEbbdaIm9bb/ib9uy5EBJnSfimI3rl3Kd0iwT1zHQ+y6in13YRPwk6/5mH6UGo4jzCbTgC6HUpOZFkDv09zG8CovzToP3tsz3BB+cjTfrWPR2vXlsoNRbLnUiQGZY01n4flUOI8Le0mcuygHzZ7hygToc+fo2kR1oNeeYbhOly3rOh30jWI21HyNT/wAWvZQTdsa9yAR7zXP7zAHI15oZFdHtOpkZiBBI+o9KPw/CP2iSnEMgUkHMFkH1KrHePSgZ8J+zolmdbq28nwqyEToIIL5hGseYd68xvL9yFtuL0ySLihdPTIluN417U34fiLj3ETxiUKW2GUAGCG0kbxAE+po/iPDboAYX3b4oAOXZWYajXpH40GFTlxbbqbl65Agsp1IjWCIPp23qy/wcH95bN5ySVCgRlGvYDSNO+taPDYa4yjMEcXFYCRrNsuSS2cmSIkneKAw2JKLnhwMlpoFwmAwZlIkle4010GlAi/wB82uGkHXMzEagiRDuNflEda2nB+UUK5j4OWPKqsDDmJkkEjQClWO4s2EuEN4txGW2zRdI1ctlU66y0ie0bAUou8WIdP8Ah2R9ILMG1zSp1buwGtBs+L8vIbGVXuW7mVQ727fiDt5FnSSfkB6TS/D8u3bAQW7ocAA52yqZ6jKMzTIk6xrppXz8XxayWNt0y7AlIOnv/ZpZjedcRaBzWbWxbUTAWJO8xqPU0D3EcIvlCRdZ9iQqt+QOux7UiPD75cKLN5swzSEhSIGpOc+g1HaqDzvjtQLNlZGuWQQD1jxd94kUtbjuKEKGdRE/ApOmunmmNu1A4xHDcRbZQcPc1BOcQVTTrKAz7A0isYDQobN5WnQsAMukMPLGmp6+le3eM4u8ID3WDAZSdJBOhzCDr3mvrVnFbQ2UdRnO+u+bWgYnGP4SWyjZLQgA9JkdXzem+gr61xO27RdtrkUHQITLDqQSAdJ1mZ21oOxhjcbUZmJj/mbnsBm3onCJlmMIrdma48R0np+fzoGaWMNdLpbt2rVuJhtJbQEgTM+pNK8PgUBITDgBtMzP102yu0Ufh8dZV1DWw5g5lt5YzTsAfMYE6mParTxG43/LtsoG+QmO/wCVAisIQrA4dmloLEMTGk5T2PqBv3plbuWUKHwcmYQEFsySfLqxkRIBnQ+Y6Ua3Ml20IZHAUSC1tNANSZKTpQr8zYViwa6EeCZa3OpAIOojUGdz86DP8Qvth7k+ElwEsUBWQBMQ0kSfkKUY3GO6t4dk5sw+BSQJ02BMaGPnTDmbmKDa8FkvW8reZ1fNmzEsY8kDUAAaadKWYfGlwr5VRmuhGKFvgADvOZm2hTp/SgzLKwOYA9TMdjTTBEOo1KxmDNOg08v6/OKsGJ/eeJGvlufVhNWcW4StrPleGQIckaEtOaNdMoj69KCqyqIFuKwggC4jETP3tDvB1Hf60LjcfbIK27QUnd+sdgNhQDmTA+nr1/GrkRAPNnmdQIHtuKCg1sPs/wAEzeK5QtbGVdJnOTpABAJyk7nqKyeIcHRVyj1Mk+5rrv2KYEPh3LLKm80DoSETf09aADjXEMPaeHs30IEwwCkDoYV4I36dOtJX4krm/wDvAdmtBmk6qSQJPXSfU6SYrS/aBw1nxqBZYpatbdfMyj6yNOsGNqyPDuFRjsOHZfPiLQIkxo6FoMRAGm+5HfQNBwPhbvbW3bMMN7fhSxOk5Rl11J16xT/iXArtoedyt3aCpCETpEA9D0O9N+D/AGk8NOJNq0j2lbN+9JyqSpJAyhp18x16kaa0JzVzVjReJtWn/YwQDdVlYsCCpcLmbQFgRM/CCetBheZMK9sq4aLoaUKMddSyrMCNTMknanGC5lQWB+02BccuyS4gDRDLACSZLDcdKbrYwd4qy3Lbu+Zc2XK5KsFPl0Ohk/8Ail9zHYS1f8IuHJyxm2Dtmgag9IOsfEooIft+BvFWa2nlBAEMdNTp5yI9tpom7hMGDmTCspMSELidJByhdJ3nrNIuYsd4GJXIieEVDNbywd4JDKAQSBp6zIp9dThmIjLjnQAAZTKj13TU6xP9KDmjcfuhkKXbiBRoFaNJZtY0PxUz4LexV627pexJyGQMzkHafNmgHXbrNH4PhnDWZfGuXSxhSuUkz7257jet5hOEYa0hWxbCrsQZ1mJnNrt+QoF2C5kGGw+HN4MbiNflQDBLK/lDbEzqewb5VjcZzUfDCKnlbD20zEwQyBlMDtqfXatrxLC4VkytYkKdMrsIJgEwPT32pRxDg9u9Yy2bYHmUEFnbYaHQ76AbUGUTj92+x8VpJFsDQDRDIGg7E1VxLme5dYlVC9FjcCQR7nT8adYflfJPkSY1LXSpA9AV/Sa+4dfw5YILdsMGKszTAiRJZljU+nUUCTF803rmHaw8ENl82xAUgxpvJFNuBYa9iUuXblwQ8qgaYkfFpGmgB0maLucHtGctu2SRJKmehiPMuk/Otpyqvh2bKsMpS+wIBKgEpJkAmd9j1+VAps8MGcRL3GTLlBH3ZMg+mbr+tV4vDKrr4jhcmZWDb+YLrpI6fj6Vo8XjMlzCgtC5bwPbRdN/b8aT47jFvxLwzqeo1nQCG+QOh9aAC69jyhMRlAeNB/8AjA0+fsKX4jEsFUK7MpHmBO2hmNNjttXpvW3u5fIR5STIjoTJJ7Ufd4GtzW22HOx0eNjr93tFAoJKXQ1nKD5yDuRBgSTOpB+lfZ713ygqwDZcviZQQCAZmNO59OtE43hosiXygkwsXlOb/KocE0u5uwbW7YLBUHiBIGpMpmme3T60BmG4ZdR1ZLOdlLHy3VYQQI2b3iP4aH4tx7EWLbhFNovczZtCRooK9thsQKxueDPamt5vEwlpRvmudf5vpQfJzLiXcZ3V5GXzWrZlSdvgmPSheNgi8075bXT/AKadKoTAuCuUGZHUdNZHppTm3BJ8TzNPm11J77wflpQLEtB0TMY+LLI0OpHfuKeYPhTjDsERrjeEcoA+Jr7Ko+loFu2lOOHY/GogVVUSTp4Swdo0ULJM05v8xi1cBuMi2/GuICtslitlVtiAsmS7MAYIABEUGNtcBu24a4kKoW3c28pgdQdNSNaG4lbJa8TB/djQ9YVGJ+Rmul4PjmDtNdF24ql3LFXEECAACDsdNQday2Jui6qWkW0Rfu3lDx5iCWUKCdAPMv5UHNbTwwPYzTriuFGVXA36jqOlJMvQ0wtXz4QVjoDp3/2oArgrsv2NYRbuDZbmaFvNEMQDKoToCJIHea45cYTpXU+Q+K3MPwfEtbd0ab7ggaSEQCDG/wA+lA5xfD1tC5lYO94nzEjMAoCiWmZVRAGkF5A0NT4byvavYdkuSEciMsAhVM7wfiOpnpArAXec8TEA2yf4vCTMfc5df1p/yVzdiLuJW1fKMmRjl8FTMAZdAvz07UDwfZVhVIZbt0bEDMD1I/h9KL5f4T+z49MIt+41tkdnXsV+CPKBJH9mdNPhuMYcCGUqZEZbd1REidAkdT9elB8Rv4QlLiWluXibas0uHBJUCDE/l0oCb/Llm0r3msKz+UQ6oRJbLpCMQdRt3oP/ANN4INphsPIbRiqTIGZT5QKeWsU7wGulRnhh5TpHl+NJJzQAdZofGXRaJJJygrDEmTE7hQOn5UCbE8s4W8Qz2bTNCjMyljBJjpG86bVThvs7wdxyBZWWGf72VYJWFGYRO+0aaRQg+0DCeYZmOUquYBiplpX7+mk7x8PyrH84c6+NdRsLduJbyalTkJOe4YJBmADtJGuw6gViWi8pRrSC4ZAznyKxXKSpfKpIM6W29+9uMa5bCm9fDDdR40FtoIC5Ay6T8J3qfAcI2Nv+Few9tBlBZ1LBhEAaGQNYAE10rhfK9i2PDXOcogzcYknrIIyj5Cg5mLguIQMzKY82XKoj+ZvX+UUj4pfZcMxtX1Yq4zeGxiGEDzAkdNp+VdQ4/wAsYW9eW5kUMpMRMDoJAPWBuOtc6w1tFw2KXzIBimEIBmgFQogkADXr0mgzFjizCMwtsRsWQT9RFMsdxRzZLi3bTNIzKkZiJzamddtu9L+K3LPkW2UJLEMxKllBygS1sKsTP8UU8XhK3xat5raqiBXZLgbM0mWHvI6dKDGvj3k+brvp/TTet7ytg71yzYIuqtuQ4z22+ISpgjQjKO41PrUsTwMYX96oQEKiB2tKYy7MFjV22J3M96Gvc4Y60crktOgV7WSdI0Ig/LpQKOebt43CjMHCH7pXY6zHxAajQ/jWauWrwBLLcAY+YkEZj69zNbvjXPeIVFIs2Vck+YqSw7EBtj79tqlgbT4u3Ydrl7PcBzlDbVQcz5iQY3Ak7GBpNBguHEtdRR1IG/WIG9aF+X3MQ3lMlY79okiev17Vp7nALxS/cL4cpYUFnNoq0iVUISY6TmndttqFu8Y8O2IQEN8WVvNHss+lBmmRQ9vxdGgEab66zAkmRvqfWnvPeLVx4YfXxp11A/dLMR6sN+9K1xHiY3CvbQ6vbCqCNYua6kwN+sesVoPtGsZfCFyyyXJZsrhZZYjdSwiYG9BhrXDHuMUtZXI3hgPfcitivK5/YUtK1o3xezk5ohIbQGNehI2+lZVbWeEVNdNN4M/L+zTA8MvqCSl1Y6q7R/pYjagOHLGJkCAPUMDoPx2rS8P4NYwqG46s9yJOUT8lUAn51grfELqDMt+4I7kHpPUbU+4Q2Lv+ZrxFvuyCTqfhjSPXbXrQSx9/FYwhLKNZWREyCTMgs0aaxoK2PJnADbt22xKIbyAi3GuUMS7HeM5Zmk9gBVvCF1ywIlR+bT9VX60EOJZ7jGIBJOnQSYn5UCvi3L2Fu4nFMyS0Fj5mEOcxkQ0aiNKT4jCXRYw64fCu/hN4yXQxhTOYhhER+73J/OhOZuKsmL8rsvm8+40yxDT3BNdA5Hxdu9Ya2p1CMGH/AHgEekuPpQce5j4fes3yMQgt3HGcqIjzT2OmsiPQ0vD6RXQPtftfvMM5+JrZn/QfzY1z5RrQP+C8HzAMyZpJgebpI1y+utarF4Zk4deJlFJyhQSBqUEwRJ7ad/ehuV+LXreGRUCZQW1LMDqxOwH601xXMGJ8NwVssACSpVmn6kUHPLiEAR2H1H6095N/afGe5hyPEFtpLLm8rEKdD6x9KOzFiWNuwsSPLbyj3IhiY11mi+Xb2S8xLAKUufArEfASCQHQ7jvuQBEyAZcS5n4hZtu1xLIIghltpKkXEnTMZEiPofWhLX2gk2wjYRD8JbLcKrKQqGMpIACrAnpRnPPE1OGcI85nAibkRmtvszFdj+OnWsCGlQWnbp11P9aDoLfajcdCvgaDYeIZ8onSLfT9a6JZvLisOjZ7QulEu5A+isV+GdDl1K7da4Dg7YFpyeoKjSf73rT2eNi1mXwwQsAm2ysdIHmQ6j10I0oNpdwmKUkNaR1mAVEyAfKZz/p86WY7hK3Iz4JZH/T6b9FJ61HhfMrXXUWnYuVk22AUFQSJkWyZBHU1rMHf8Y5Ww7JudLwYfdA0I31P9TOgYTktGwzOP2hrxORkzBgPJnzgSSJ1BgdFrdPzELbX7k+XJmQ9zcIyfMSf+2uaYTnGcuaxbAObKLZCxBH3YygnffWN6aWOZbNzLIdSSYDL1G/wk0DvG8fXD22lpv3B8P8A+tN4PYnQmdh61ztvAxJ/5V5ibjuzLrJOUMddhAG4+dHcb5gwSyMnisYJCrGu/mOn01pXhuPC94hJNt5GS2kwRAB1AmemkdKA7B8peKS0m1b6NdhmIMzlgBR9aMx/AEw6g2rLXboAy3LhhRqDMAgAjcExtSbH8RfErluXIyxADNtsc5LTOsjTpQ6cQe0MiXWuaRB0VR6dT86DUcHXEvHilQpOoJ1JHwSVMmNpO3rTK2ud1TOQFYMMr/FOrggg5zpm1E6nUTNYOzxe6r53uHLBWBsJBgiRv61oOEcWQEsWRs27FII008yrBEabfOgC+0CyBZtMJJNxg0gCCAdIA0jsdaa8pX7v7FZRLdxwS0SpKznb4Y3I9fXQ1LmXBDGWlAuic+YH4p8rACAdz39K2HJOGazwv9muQLkXgAWInMzFdR5lmfcUC3iCXV4fjVueHm8NGdM0sBmGXygZU676n5TXMRcKgR/2gxH0OomunceZ1wWKRF+IKgAEBh5ZyIuY/wDucydtImuc4HhFxz962o6tv8hufy9aAHBYki4upkOh805QQ4M9yPqddBXTuYuG/tiKhZvJcLfAPhKAQvUCZMtrvp2y/wCy2rRz7kfePT11mDQXEudHHlsme7Hb5UD7iKYfCWoOW224AUF2MdTM/wB7VC/eS5ZYZyGjt5fbSdDWMwPD72KfMST3uNsPQevoK2eA4TZsqYUEn4iwkn+g9KDLYa7aOyITEz5hAHoTliO4plZ5gPdT7/702/wnDicqBSdDl/8AFZPmHl82SHQgoxyqJ1B6ATqaDYYDmYW7bl1KnKfD3i4WCggGNCPK3zNa3ljgnilbrqVtiGAjV+06bdh139DjMbwS+xsJh7ecWAWbVTquW2PKSCZW0D/7qeYHnvFW2ZbtlV10Uow0geved6DR8zhfEvwNDhBoR/JjjqD6igeGcqtgMUHty2FuId97TAq+UnqpymD8qScw83i4xYJq9rwyM20W8SJ273uvatP/AOr7GIXwb1s5WAHkYk7dlhvpQc1+0y54y2GzIXtK6XEB1U5yoMdvJ+IrATXUftF4Rbw1lMg8lxrx2+HxMrCfQMGAnuK5bNB0zlTh64rBJ4b+FdRmRyRKkzmBiRrlYag/WtNwvgAtpF42rxEwxthT10PmM1i/szxT5LyK0AMh2J3BHRh2rdLnI1uf6fyljQVcR5YsXQTbi3d7QMh9IiVkdR9KScH4cEu3le0WcIwEecIYMHR0mY+6Z16b0DzBxXiOCK3PK1qfiFvSOitqSJ7+0GmfCuOYTiMBwEv/AMDAEnQg5SRDiCfKRsTpQZ77QYtLbATKS76kXRoqoNrhIPuD+ZpO2CJVfMuqA7noBPTvWh+0Dl+8+RrVtWCZy3hLBliCSUHt0oO7wrImtxJgQCCANtyOvp6GgWWnFsDOSTm+ECdN5kHv+VE8RxRYEkMRm8p8t1Y1OjCHXYaSYoXxDADROxEle3uajjjma2f4m+LQ7kDS4m/T4hPeg0/JLfvp3y2V6mPMzHY69ev6Uj5q47iLWPvmxeuW5yA5WIBhF3FarkyzKXLseZrjrPXKGMD2Haud80Xs2LxB/wCq4+hj9KA/EmHRgJzBhvGod9tZ2K70x4HpeQvqGlZP8wI10gg7QaB4ihXyNGZHkQely2jD8vxp5y1hZNvqt1cw/ldG2MajQ79KDIcy4VbeIdU+CZX2O1GcpX2Q3GTRvLt2107wY170PzWoGJcAFSGYETMHO2xI22Pzpp9n+Ce690LlAVVZmYwoEnc/Og0CY5mHmtWmImC1sQsxMKPL0nUE1XhsNbCsGtIWb75nQegBA+tF8Lw3jSU2BgsdBPp3+U05TDWbEMxzMIIk6T6ATMHaZ21AoMzx3lvJgmxAZQMygWyNSCyiQSYjU/T2rMWpCgAj4TI2+Wuh0rdc2Y1r1i6xU5QuYyTMSIMTH17Vh8LbkjKpbsBIP4SPw60DjA84YlYU+G+URGoMbaGSPwpvZ54KCLlh19VysO+4I0ilGG5edtXcLA7TGnXbX2oHH8La0pYuhEbahv1FBsrHO2GY/FB/mkf/ACEfjR68VsXPvK0+xH+ma5JdfMU677+wqzB4A3Wy21BMnXYLtudhQdO4hwzD3xlYKfQNB+gINZ7E8rYaRkzabgt5fbaY+dFcK4d4K6u7sRuzEgdwo6Ud4g2JoK7FvIAAFCgEQNo+lfMuu/8AT/avbt0EQCIiNe2or62CFJMAf7iKD0kKJbQAbzG1LksPexVsEQbZVxbOhjK7gmdpKrp/PrWw4DwRnYXLw10KoR8P8zDv2Xp70HxLGInGFslcpe2iq0jXNOp9ZBXr0+QZ/E4o4a/dYreRwyi08kDKoCiQRJkAkEE/FUcdxZ7x8S45doAGg+QAiB3+tdlZBEECOx2pDxTgAcHwjlUmWtLChu/mAkE+8e1BxXjOKuK6gScwjQjU66ajQQfTrWhw2M8ONSBpBH3T017Tt9O1Lua7Nr9vSypdVUoHGWXUk7QPjyyuwkzrJpvxDgF2ymc/vLR0zrtrtmG4/LXeg2/CLyY4NbuoHHgoGnrmLM3sQQu3pXCuPYD9nxN6zBHh3HUT2BOU/MQa6HwLmFsIj5QTFu5cWT5WyNZBH+bLm/Cs1jks8QxF2+14WXutmW0wMbRrcAIGo7daDz7PuJJZuOrsU8TIAdIkToZ2mdD6V0u2xGmYn++1cyTl4JntNPjEAosqVYTpBGmuvXSNzOjPl3mK5hHGHxYYKPhZhqnaf4k9RMe2wb8qSCCZBABB1EdQREbVhuZuRdTcwmh+LwyY9fIeh9Poelb6zcWAc+h6rJn8KioXs1BhOVeZ8TbIt4mxduKNA4tkuvTXSWH4+9bXH8Lw+KT96hUkeW6ghhI0zAjX2I09KnetE/CSp7/+OopZjeKNh48W4qg6Asuh/wBQ1oMnj+Wb1u7FtPFESrIQsx7kFTtXp5WxbXbRFskDKWLOgIJILCQwzEbarrFaEc54eIa4p9V/s19/60wYPxNPorf/AFoCuWsBcw+FC3F88sxUMpOpn7pg/KuUcQwlxr1wlcrF2Yq2hEknUHWumX+c8MurLe76ow3iOg3pTxHmTBvHi4W4/UZk/KX0oFPMuFt3cRcawQvcO7SGGjQzj4DpAJEae1VYHFYjCsGZCVEklVzKZ65lMajSe3sKJ5obJi7qEACVEAAQIUwI29qDONe0RkzqBqvRgCI3Ht36UCrj93xsS7KplzIAOaZiIO5p3ybgclxhfkIy/CNyykETEx1039qWXeK3DB1ZmHxGJI9SBJHpNM+UWyYpLl1hkCuApOxy6DKB36AawKDbtfYLFqywQ6DLAk92Y7e+vyryyMjTfKeJoQLa+aBt2k/zEKNOtfNxF7g8h8Nf43gt8l2X8/WrMNwpSNCxnUnue80AWIc3VZAvh2zuRBY+7EQPkPrX37CiW/IoWNc2usbEk6n51bxLiFrCoQziR93Qn0nt+fvWE4tzE985UlU/3Og/U/hQNuI8wJbGVBmbprP4bf31rKY3EPdabjfKf7/pV2GwjMQqDMX36mRrv2rYcI5aS3D3Yd9wN1Xb6n1oMxwTli5d87ylvp/E3sOg9T+NdBwOGSygRVVVGvck9z3PqancfbT+/SoWzuYMdNtfx/Ogjde2ZG3sIoZrC6xOvf8A2r29flgYI/D+tQddIIJLRAO8k6A/Pp19qCQsREmZMADc7/n6VqODcGghnAL9B0T1Pdv79a+4LwzJBfVz9EH9a0VkBRpQX2rIUafP1rD8d5cxv7cmLsNbdkU5PFEASCMrAbiDoRH9dvmqJedOlBlLeH4zcHmvYW32Kgn8Chr5uWuI3ARc4kQDoRbtwfkQy1rVuVaHoOX8Q5GxWFPj4fEC8RlJW4MrGGBENJ1zazKnU60XgOcmw7lcbafDXCRMoTbuHWSco+IiPMk7ajpW94k37pj2g/Qg1biMOlxSlxVdToVYAg+4NBwfmbjt++2WLMF7mXwMrSCADoup0jzEST7QEOCUmDJn6j5iu8YXkbB27y3rSG2wM5VY5Z0Ox22G0VXx37PsNfDNaHg3TJBX4Cf5k236rBoOU8LxDo3lYrofh7dRrt8qX8yWHDrdZW8N5UMdZIJkZupAIrd4H7P8Wt6MqMsEZw2g2+IHzA/I/Ouk4Pk+0cF+yXwLikkkgRDEyCp6Ed6DiXKvGDh8quWbDnsdUnqPT0+nr0bCIjAML2ZTqCOo+elYHmHl27wu+bbgvYecrxoR19iOo/SruH4psOc6nPZMSk7dyNd/7Peg6GcCuhzN9R+EaVVicHYKlbkMOqtr+Hf+lCYPF27oDJ5lI37HsQdjRqMEGVYIPfT8BQYHmPloWyz2PMpzEpAzLP8ADA8499feszcxKjyoSGBXMQI6d5rsTMh0Nv26/wDn51lOZuUbV8F7Qa1e6n7r/wCaOv8AMPxoEluxcuLAVnBBBcAGZEEamARMR0gVY/BcUVgW2AOUmWWZAI7nTU1lFu4nA3jOZH6htVcfkw9RW/4BzpYvL+9YWbgGoY+U/wCVj+R196DH80YtnxdwwAdAwBJIKiDPWYAEUHbxJ6jNt7iPpTn7Rh/xFs9WsoWPUmWEk9TAH0pRwVAyvIBhkidYmZoJ8LwTMw8GTrBkSF9Zjp7U+wvCDbuB3JcjUdhOh+Z13p7YsKBlCqABoABGw6UJj1AOgjbb2oGAxtu2pJhfVj6duvtE1muKc6PrbtGJ000P16fn7Us5jcw2p0iPTaaT8PHw+9Bf4LP53YEyIUnTU/j6mmuB4C98yIVSSCx9JEKOtA4ATcAOo8VBr27e1dMviIA0E7DbpQAYDhaWFCp21JAJb3P6UR4sdBNeIxIMmhbx1/vvQE3HLRsNIArzPGnb+/rQl3+n6VSnxH0mPpQFSZ7sdAN/w6mn3COG5TmbV+/Rf6tSjgY/eN6DStHZPlWgbWroAgVI3xS0GvJoGRvio+P60uJqLGgZjE1MYulOarFNAbxPFfubn+RvyNG/tFZzjJ/4a9//ADuf/E0xBoGoxIq1MUO9JwamGPegdriY8w17juP60wt4oESDWdstRODPxf5j+lAXx3h9rF2Ws3VlW+oPQqehFcN4rwy9w28bdwZrJnI42I7+nqOntXcZrNfaEgOCuEgGCpE9DmA0+VBzjA4prLm5ZPkIUss6Hfp+tazBcQW6Myme4nUe4n8RWB5bOrDpJ/M044MYxAA0BzSB7Gg1zPt/Wvranp+dQiGr6yaAbi3DLeJTJdXN66yD3Bn/AHrmnHOUb1hptq122ToVUlh/mUa/PausnaaheP6frQf/2Q=="/>
          <p:cNvSpPr>
            <a:spLocks noChangeAspect="1" noChangeArrowheads="1"/>
          </p:cNvSpPr>
          <p:nvPr/>
        </p:nvSpPr>
        <p:spPr bwMode="auto">
          <a:xfrm>
            <a:off x="307975" y="-2370138"/>
            <a:ext cx="7620000" cy="525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Berlin: Sinfonie einer Großstadt"/>
          <p:cNvSpPr>
            <a:spLocks noChangeAspect="1" noChangeArrowheads="1"/>
          </p:cNvSpPr>
          <p:nvPr/>
        </p:nvSpPr>
        <p:spPr bwMode="auto">
          <a:xfrm>
            <a:off x="155575" y="-1401763"/>
            <a:ext cx="4381500" cy="2924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666753"/>
            <a:ext cx="4829284"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http://upload.wikimedia.org/wikipedia/en/1/17/Berlin_symphony1_po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337675"/>
            <a:ext cx="3239462" cy="464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2624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Surreëel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56-57)</a:t>
            </a:r>
            <a:r>
              <a:rPr lang="nl-NL" sz="2800" dirty="0" smtClean="0">
                <a:solidFill>
                  <a:schemeClr val="accent6"/>
                </a:solidFill>
              </a:rPr>
              <a:t>  </a:t>
            </a:r>
            <a:endParaRPr lang="nl-NL" sz="2800" dirty="0">
              <a:solidFill>
                <a:schemeClr val="accent6"/>
              </a:solidFill>
            </a:endParaRPr>
          </a:p>
        </p:txBody>
      </p:sp>
      <p:sp>
        <p:nvSpPr>
          <p:cNvPr id="5" name="Text Box 5"/>
          <p:cNvSpPr txBox="1">
            <a:spLocks noChangeArrowheads="1"/>
          </p:cNvSpPr>
          <p:nvPr/>
        </p:nvSpPr>
        <p:spPr bwMode="auto">
          <a:xfrm>
            <a:off x="2499991" y="6521612"/>
            <a:ext cx="4486485" cy="338554"/>
          </a:xfrm>
          <a:prstGeom prst="rect">
            <a:avLst/>
          </a:prstGeom>
          <a:solidFill>
            <a:schemeClr val="accent6"/>
          </a:solidFill>
          <a:ln w="9525">
            <a:noFill/>
            <a:miter lim="800000"/>
            <a:headEnd/>
            <a:tailEnd/>
          </a:ln>
        </p:spPr>
        <p:txBody>
          <a:bodyPr wrap="none">
            <a:spAutoFit/>
          </a:bodyPr>
          <a:lstStyle/>
          <a:p>
            <a:r>
              <a:rPr lang="nl-NL" sz="1600" baseline="0" dirty="0">
                <a:solidFill>
                  <a:schemeClr val="bg1"/>
                </a:solidFill>
              </a:rPr>
              <a:t>Het </a:t>
            </a:r>
            <a:r>
              <a:rPr lang="nl-NL" sz="1600" baseline="0" dirty="0" smtClean="0">
                <a:solidFill>
                  <a:schemeClr val="bg1"/>
                </a:solidFill>
              </a:rPr>
              <a:t>onderbewuste, </a:t>
            </a:r>
            <a:r>
              <a:rPr lang="nl-NL" sz="1600" baseline="0" dirty="0">
                <a:solidFill>
                  <a:schemeClr val="bg1"/>
                </a:solidFill>
              </a:rPr>
              <a:t>de vrije </a:t>
            </a:r>
            <a:r>
              <a:rPr lang="nl-NL" sz="1600" baseline="0" dirty="0" smtClean="0">
                <a:solidFill>
                  <a:schemeClr val="bg1"/>
                </a:solidFill>
              </a:rPr>
              <a:t>associatie en</a:t>
            </a:r>
            <a:r>
              <a:rPr lang="nl-NL" sz="1600" dirty="0" smtClean="0">
                <a:solidFill>
                  <a:schemeClr val="bg1"/>
                </a:solidFill>
              </a:rPr>
              <a:t> de droom.</a:t>
            </a:r>
            <a:endParaRPr lang="nl-NL" sz="1600" baseline="0" dirty="0">
              <a:solidFill>
                <a:schemeClr val="bg1"/>
              </a:solidFill>
            </a:endParaRPr>
          </a:p>
        </p:txBody>
      </p:sp>
      <p:sp>
        <p:nvSpPr>
          <p:cNvPr id="6" name="Text Box 8"/>
          <p:cNvSpPr txBox="1">
            <a:spLocks noChangeArrowheads="1"/>
          </p:cNvSpPr>
          <p:nvPr/>
        </p:nvSpPr>
        <p:spPr bwMode="auto">
          <a:xfrm>
            <a:off x="179388" y="749022"/>
            <a:ext cx="8785225" cy="1384995"/>
          </a:xfrm>
          <a:prstGeom prst="rect">
            <a:avLst/>
          </a:prstGeom>
          <a:noFill/>
          <a:ln w="9525">
            <a:noFill/>
            <a:miter lim="800000"/>
            <a:headEnd/>
            <a:tailEnd/>
          </a:ln>
        </p:spPr>
        <p:txBody>
          <a:bodyPr>
            <a:spAutoFit/>
          </a:bodyPr>
          <a:lstStyle/>
          <a:p>
            <a:endParaRPr lang="nl-NL" sz="1400" baseline="0" dirty="0" smtClean="0"/>
          </a:p>
          <a:p>
            <a:r>
              <a:rPr lang="nl-NL" sz="1400" baseline="0" dirty="0" smtClean="0"/>
              <a:t>De </a:t>
            </a:r>
            <a:r>
              <a:rPr lang="nl-NL" sz="1400" baseline="0" dirty="0"/>
              <a:t>analyse van dromen </a:t>
            </a:r>
            <a:r>
              <a:rPr lang="nl-NL" sz="1400" baseline="0" dirty="0" smtClean="0"/>
              <a:t>(Freud) fascineert André Breton (arts in psychiatrische kliniek tijdens WOI)</a:t>
            </a:r>
          </a:p>
          <a:p>
            <a:endParaRPr lang="nl-NL" sz="1400" baseline="0" dirty="0" smtClean="0"/>
          </a:p>
          <a:p>
            <a:r>
              <a:rPr lang="nl-NL" sz="1400" baseline="0" dirty="0" smtClean="0"/>
              <a:t>Breton </a:t>
            </a:r>
            <a:r>
              <a:rPr lang="nl-NL" sz="1400" baseline="0" dirty="0"/>
              <a:t>en de surrealisten willen die  </a:t>
            </a:r>
            <a:r>
              <a:rPr lang="nl-NL" sz="1400" baseline="0" dirty="0">
                <a:latin typeface="Times New Roman" pitchFamily="18" charset="0"/>
              </a:rPr>
              <a:t>‘</a:t>
            </a:r>
            <a:r>
              <a:rPr lang="nl-NL" sz="1400" baseline="0" dirty="0"/>
              <a:t>Surrealiteit</a:t>
            </a:r>
            <a:r>
              <a:rPr lang="nl-NL" sz="1400" baseline="0" dirty="0">
                <a:latin typeface="Times New Roman" pitchFamily="18" charset="0"/>
              </a:rPr>
              <a:t>’</a:t>
            </a:r>
            <a:r>
              <a:rPr lang="nl-NL" sz="1400" baseline="0" dirty="0"/>
              <a:t> juist koesteren.</a:t>
            </a:r>
            <a:br>
              <a:rPr lang="nl-NL" sz="1400" baseline="0" dirty="0"/>
            </a:br>
            <a:r>
              <a:rPr lang="nl-NL" sz="1400" baseline="0" dirty="0"/>
              <a:t>In 1924 schrijft Breton het surrealistisch </a:t>
            </a:r>
            <a:r>
              <a:rPr lang="nl-NL" sz="1400" baseline="0" dirty="0" smtClean="0"/>
              <a:t>manifest.</a:t>
            </a:r>
          </a:p>
          <a:p>
            <a:endParaRPr lang="nl-NL" sz="1400" baseline="0" dirty="0"/>
          </a:p>
        </p:txBody>
      </p:sp>
      <p:sp>
        <p:nvSpPr>
          <p:cNvPr id="7" name="Text Box 9"/>
          <p:cNvSpPr txBox="1">
            <a:spLocks noChangeArrowheads="1"/>
          </p:cNvSpPr>
          <p:nvPr/>
        </p:nvSpPr>
        <p:spPr bwMode="auto">
          <a:xfrm>
            <a:off x="7696200" y="6400800"/>
            <a:ext cx="1020763" cy="246063"/>
          </a:xfrm>
          <a:prstGeom prst="rect">
            <a:avLst/>
          </a:prstGeom>
          <a:noFill/>
          <a:ln w="9525">
            <a:noFill/>
            <a:miter lim="800000"/>
            <a:headEnd/>
            <a:tailEnd/>
          </a:ln>
        </p:spPr>
        <p:txBody>
          <a:bodyPr wrap="none">
            <a:spAutoFit/>
          </a:bodyPr>
          <a:lstStyle/>
          <a:p>
            <a:r>
              <a:rPr lang="nl-NL" sz="1000" baseline="0">
                <a:solidFill>
                  <a:schemeClr val="bg1"/>
                </a:solidFill>
              </a:rPr>
              <a:t>Rene Magritte.</a:t>
            </a:r>
          </a:p>
        </p:txBody>
      </p:sp>
      <p:pic>
        <p:nvPicPr>
          <p:cNvPr id="8" name="Picture 12" descr="C:\Users\John\Pictures\Bespiegeling\H11Spiegel\Surrealisme\breton.jpg"/>
          <p:cNvPicPr>
            <a:picLocks noChangeAspect="1" noChangeArrowheads="1"/>
          </p:cNvPicPr>
          <p:nvPr/>
        </p:nvPicPr>
        <p:blipFill>
          <a:blip r:embed="rId2"/>
          <a:srcRect/>
          <a:stretch>
            <a:fillRect/>
          </a:stretch>
        </p:blipFill>
        <p:spPr bwMode="auto">
          <a:xfrm>
            <a:off x="582439" y="2804120"/>
            <a:ext cx="2765425" cy="3505200"/>
          </a:xfrm>
          <a:prstGeom prst="rect">
            <a:avLst/>
          </a:prstGeom>
          <a:noFill/>
          <a:ln w="9525">
            <a:noFill/>
            <a:miter lim="800000"/>
            <a:headEnd/>
            <a:tailEnd/>
          </a:ln>
        </p:spPr>
      </p:pic>
      <p:sp>
        <p:nvSpPr>
          <p:cNvPr id="9" name="Text Box 13"/>
          <p:cNvSpPr txBox="1">
            <a:spLocks noChangeArrowheads="1"/>
          </p:cNvSpPr>
          <p:nvPr/>
        </p:nvSpPr>
        <p:spPr bwMode="auto">
          <a:xfrm>
            <a:off x="457200" y="6324600"/>
            <a:ext cx="935038" cy="246063"/>
          </a:xfrm>
          <a:prstGeom prst="rect">
            <a:avLst/>
          </a:prstGeom>
          <a:noFill/>
          <a:ln w="9525">
            <a:noFill/>
            <a:miter lim="800000"/>
            <a:headEnd/>
            <a:tailEnd/>
          </a:ln>
        </p:spPr>
        <p:txBody>
          <a:bodyPr wrap="none">
            <a:spAutoFit/>
          </a:bodyPr>
          <a:lstStyle/>
          <a:p>
            <a:r>
              <a:rPr lang="nl-NL" sz="1000" baseline="0">
                <a:solidFill>
                  <a:schemeClr val="bg1"/>
                </a:solidFill>
              </a:rPr>
              <a:t>Andre Breton</a:t>
            </a:r>
          </a:p>
        </p:txBody>
      </p:sp>
      <p:pic>
        <p:nvPicPr>
          <p:cNvPr id="3074" name="Picture 2" descr="http://www.fine-arts-museum.be/uploads/museums/images/Magritte_6715dig_H_small_large%402x.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844824"/>
            <a:ext cx="3495825" cy="447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844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sp>
        <p:nvSpPr>
          <p:cNvPr id="4" name="Text Box 3"/>
          <p:cNvSpPr txBox="1">
            <a:spLocks noChangeArrowheads="1"/>
          </p:cNvSpPr>
          <p:nvPr/>
        </p:nvSpPr>
        <p:spPr bwMode="auto">
          <a:xfrm>
            <a:off x="5181600" y="6324600"/>
            <a:ext cx="3505200" cy="246063"/>
          </a:xfrm>
          <a:prstGeom prst="rect">
            <a:avLst/>
          </a:prstGeom>
          <a:noFill/>
          <a:ln w="9525">
            <a:noFill/>
            <a:miter lim="800000"/>
            <a:headEnd/>
            <a:tailEnd/>
          </a:ln>
        </p:spPr>
        <p:txBody>
          <a:bodyPr>
            <a:spAutoFit/>
          </a:bodyPr>
          <a:lstStyle/>
          <a:p>
            <a:r>
              <a:rPr lang="nl-NL" sz="1000" baseline="0">
                <a:solidFill>
                  <a:schemeClr val="bg1"/>
                </a:solidFill>
              </a:rPr>
              <a:t>Gezicht van Mae West, als </a:t>
            </a:r>
            <a:r>
              <a:rPr lang="nl-NL" sz="1000" baseline="0">
                <a:solidFill>
                  <a:schemeClr val="bg1"/>
                </a:solidFill>
                <a:latin typeface="Times New Roman" pitchFamily="18" charset="0"/>
              </a:rPr>
              <a:t>…</a:t>
            </a:r>
            <a:r>
              <a:rPr lang="nl-NL" sz="1000" baseline="0">
                <a:solidFill>
                  <a:schemeClr val="bg1"/>
                </a:solidFill>
              </a:rPr>
              <a:t> (1934)</a:t>
            </a:r>
          </a:p>
        </p:txBody>
      </p:sp>
      <p:pic>
        <p:nvPicPr>
          <p:cNvPr id="5" name="Picture 7" descr="C:\Users\John\Pictures\Bespiegeling\Montage\DaliMaeWest_1934.jpg"/>
          <p:cNvPicPr>
            <a:picLocks noChangeAspect="1" noChangeArrowheads="1"/>
          </p:cNvPicPr>
          <p:nvPr/>
        </p:nvPicPr>
        <p:blipFill>
          <a:blip r:embed="rId2"/>
          <a:srcRect/>
          <a:stretch>
            <a:fillRect/>
          </a:stretch>
        </p:blipFill>
        <p:spPr bwMode="auto">
          <a:xfrm>
            <a:off x="5105400" y="927884"/>
            <a:ext cx="3357489" cy="5396716"/>
          </a:xfrm>
          <a:prstGeom prst="rect">
            <a:avLst/>
          </a:prstGeom>
          <a:noFill/>
          <a:ln w="9525">
            <a:noFill/>
            <a:miter lim="800000"/>
            <a:headEnd/>
            <a:tailEnd/>
          </a:ln>
        </p:spPr>
      </p:pic>
      <p:sp>
        <p:nvSpPr>
          <p:cNvPr id="6" name="Text Box 9"/>
          <p:cNvSpPr txBox="1">
            <a:spLocks noChangeArrowheads="1"/>
          </p:cNvSpPr>
          <p:nvPr/>
        </p:nvSpPr>
        <p:spPr bwMode="auto">
          <a:xfrm>
            <a:off x="240952" y="997059"/>
            <a:ext cx="4530725" cy="1815882"/>
          </a:xfrm>
          <a:prstGeom prst="rect">
            <a:avLst/>
          </a:prstGeom>
          <a:noFill/>
          <a:ln w="9525">
            <a:noFill/>
            <a:miter lim="800000"/>
            <a:headEnd/>
            <a:tailEnd/>
          </a:ln>
        </p:spPr>
        <p:txBody>
          <a:bodyPr wrap="square">
            <a:spAutoFit/>
          </a:bodyPr>
          <a:lstStyle/>
          <a:p>
            <a:r>
              <a:rPr lang="nl-NL" sz="1400" baseline="0" dirty="0" smtClean="0"/>
              <a:t>Salvador </a:t>
            </a:r>
            <a:r>
              <a:rPr lang="nl-NL" sz="1400" baseline="0" dirty="0"/>
              <a:t>Dali </a:t>
            </a:r>
          </a:p>
          <a:p>
            <a:r>
              <a:rPr lang="nl-NL" sz="1400" baseline="0" dirty="0" smtClean="0">
                <a:latin typeface="Times New Roman" pitchFamily="18" charset="0"/>
              </a:rPr>
              <a:t>‘</a:t>
            </a:r>
            <a:r>
              <a:rPr lang="nl-NL" sz="1400" i="1" baseline="0" dirty="0" smtClean="0"/>
              <a:t>Gezicht </a:t>
            </a:r>
            <a:r>
              <a:rPr lang="nl-NL" sz="1400" i="1" baseline="0" dirty="0"/>
              <a:t>van Mae West, </a:t>
            </a:r>
            <a:endParaRPr lang="nl-NL" sz="1400" i="1" baseline="0" dirty="0" smtClean="0"/>
          </a:p>
          <a:p>
            <a:r>
              <a:rPr lang="nl-NL" sz="1400" i="1" baseline="0" dirty="0" smtClean="0"/>
              <a:t>als </a:t>
            </a:r>
            <a:r>
              <a:rPr lang="nl-NL" sz="1400" i="1" baseline="0" dirty="0"/>
              <a:t>surrealistisch appartement </a:t>
            </a:r>
            <a:r>
              <a:rPr lang="nl-NL" sz="1400" i="1" baseline="0" dirty="0" smtClean="0">
                <a:latin typeface="Times New Roman" pitchFamily="18" charset="0"/>
              </a:rPr>
              <a:t>’</a:t>
            </a:r>
          </a:p>
          <a:p>
            <a:endParaRPr lang="nl-NL" sz="1400" baseline="0" dirty="0" smtClean="0"/>
          </a:p>
          <a:p>
            <a:r>
              <a:rPr lang="nl-NL" sz="1400" baseline="0" dirty="0" smtClean="0"/>
              <a:t>In </a:t>
            </a:r>
            <a:r>
              <a:rPr lang="nl-NL" sz="1400" baseline="0" dirty="0"/>
              <a:t>1930 gaat in St.Petersburg de opera </a:t>
            </a:r>
            <a:r>
              <a:rPr lang="nl-NL" sz="1400" baseline="0" dirty="0">
                <a:latin typeface="Times New Roman" pitchFamily="18" charset="0"/>
              </a:rPr>
              <a:t>‘</a:t>
            </a:r>
            <a:r>
              <a:rPr lang="nl-NL" sz="1400" baseline="0" dirty="0"/>
              <a:t>De Neus</a:t>
            </a:r>
            <a:r>
              <a:rPr lang="nl-NL" sz="1400" baseline="0" dirty="0">
                <a:latin typeface="Times New Roman" pitchFamily="18" charset="0"/>
              </a:rPr>
              <a:t>’</a:t>
            </a:r>
            <a:r>
              <a:rPr lang="nl-NL" sz="1400" baseline="0" dirty="0"/>
              <a:t> van </a:t>
            </a:r>
            <a:r>
              <a:rPr lang="nl-NL" sz="1400" baseline="0" dirty="0" err="1"/>
              <a:t>Dmitri</a:t>
            </a:r>
            <a:r>
              <a:rPr lang="nl-NL" sz="1400" baseline="0" dirty="0"/>
              <a:t> </a:t>
            </a:r>
            <a:r>
              <a:rPr lang="nl-NL" sz="1400" baseline="0" dirty="0" err="1"/>
              <a:t>Sjostakovitsj</a:t>
            </a:r>
            <a:r>
              <a:rPr lang="nl-NL" sz="1400" baseline="0" dirty="0"/>
              <a:t> in </a:t>
            </a:r>
            <a:r>
              <a:rPr lang="nl-NL" sz="1400" baseline="0" dirty="0" smtClean="0"/>
              <a:t>première, (novelle van </a:t>
            </a:r>
            <a:r>
              <a:rPr lang="nl-NL" sz="1400" baseline="0" dirty="0" err="1"/>
              <a:t>G</a:t>
            </a:r>
            <a:r>
              <a:rPr lang="nl-NL" sz="1400" baseline="0" dirty="0" err="1" smtClean="0"/>
              <a:t>ogol</a:t>
            </a:r>
            <a:r>
              <a:rPr lang="nl-NL" sz="1400" baseline="0" dirty="0" smtClean="0"/>
              <a:t>). </a:t>
            </a:r>
          </a:p>
          <a:p>
            <a:r>
              <a:rPr lang="nl-NL" sz="1400" baseline="0" dirty="0" smtClean="0"/>
              <a:t>Majoor </a:t>
            </a:r>
            <a:r>
              <a:rPr lang="nl-NL" sz="1400" baseline="0" dirty="0" err="1"/>
              <a:t>Kovaljov</a:t>
            </a:r>
            <a:r>
              <a:rPr lang="nl-NL" sz="1400" baseline="0" dirty="0"/>
              <a:t> verliest zijn neus ( in de theorie van Freud het symbool van mannelijke </a:t>
            </a:r>
            <a:r>
              <a:rPr lang="nl-NL" sz="1400" baseline="0" dirty="0" smtClean="0"/>
              <a:t>autoriteit)</a:t>
            </a:r>
            <a:endParaRPr lang="nl-NL" sz="1400" baseline="0" dirty="0"/>
          </a:p>
        </p:txBody>
      </p:sp>
      <p:pic>
        <p:nvPicPr>
          <p:cNvPr id="9" name="Picture 17" descr="C:\Users\John\Pictures\Bespiegeling\H11Spiegel\Montage\Mae West.bmp"/>
          <p:cNvPicPr>
            <a:picLocks noChangeAspect="1" noChangeArrowheads="1"/>
          </p:cNvPicPr>
          <p:nvPr/>
        </p:nvPicPr>
        <p:blipFill>
          <a:blip r:embed="rId3"/>
          <a:srcRect/>
          <a:stretch>
            <a:fillRect/>
          </a:stretch>
        </p:blipFill>
        <p:spPr bwMode="auto">
          <a:xfrm>
            <a:off x="3770312" y="4417871"/>
            <a:ext cx="1411288" cy="1905000"/>
          </a:xfrm>
          <a:prstGeom prst="rect">
            <a:avLst/>
          </a:prstGeom>
          <a:noFill/>
          <a:ln w="9525">
            <a:noFill/>
            <a:miter lim="800000"/>
            <a:headEnd/>
            <a:tailEnd/>
          </a:ln>
        </p:spPr>
      </p:pic>
      <p:sp>
        <p:nvSpPr>
          <p:cNvPr id="11" name="Tekstvak 10">
            <a:hlinkClick r:id="rId4"/>
          </p:cNvPr>
          <p:cNvSpPr txBox="1"/>
          <p:nvPr/>
        </p:nvSpPr>
        <p:spPr>
          <a:xfrm>
            <a:off x="240952" y="3201943"/>
            <a:ext cx="2736304" cy="276999"/>
          </a:xfrm>
          <a:prstGeom prst="rect">
            <a:avLst/>
          </a:prstGeom>
          <a:noFill/>
        </p:spPr>
        <p:txBody>
          <a:bodyPr wrap="square" rtlCol="0">
            <a:spAutoFit/>
          </a:bodyPr>
          <a:lstStyle/>
          <a:p>
            <a:r>
              <a:rPr lang="nl-NL" sz="1200" dirty="0" smtClean="0"/>
              <a:t>Interview over De Neus</a:t>
            </a:r>
            <a:endParaRPr lang="nl-NL" sz="1200" dirty="0"/>
          </a:p>
        </p:txBody>
      </p:sp>
      <p:pic>
        <p:nvPicPr>
          <p:cNvPr id="4098" name="Picture 2" descr="https://encrypted-tbn0.gstatic.com/images?q=tbn:ANd9GcTLjnZd__DYwFHn9a-klM6KNh4j47QzMRM_06IAFwJMx-t5r4K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683" y="3495900"/>
            <a:ext cx="2576666" cy="282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31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sp>
        <p:nvSpPr>
          <p:cNvPr id="4" name="Text Box 6"/>
          <p:cNvSpPr txBox="1">
            <a:spLocks noChangeArrowheads="1"/>
          </p:cNvSpPr>
          <p:nvPr/>
        </p:nvSpPr>
        <p:spPr bwMode="auto">
          <a:xfrm>
            <a:off x="179388" y="549275"/>
            <a:ext cx="8785225" cy="738664"/>
          </a:xfrm>
          <a:prstGeom prst="rect">
            <a:avLst/>
          </a:prstGeom>
          <a:noFill/>
          <a:ln w="9525">
            <a:noFill/>
            <a:miter lim="800000"/>
            <a:headEnd/>
            <a:tailEnd/>
          </a:ln>
        </p:spPr>
        <p:txBody>
          <a:bodyPr>
            <a:spAutoFit/>
          </a:bodyPr>
          <a:lstStyle/>
          <a:p>
            <a:endParaRPr lang="nl-NL" sz="1400" b="1" baseline="0" dirty="0" smtClean="0">
              <a:solidFill>
                <a:srgbClr val="FF0066"/>
              </a:solidFill>
            </a:endParaRPr>
          </a:p>
          <a:p>
            <a:r>
              <a:rPr lang="nl-NL" sz="1400" baseline="0" dirty="0" smtClean="0"/>
              <a:t>René </a:t>
            </a:r>
            <a:r>
              <a:rPr lang="nl-NL" sz="1400" baseline="0" dirty="0" err="1" smtClean="0"/>
              <a:t>Magritte</a:t>
            </a:r>
            <a:endParaRPr lang="nl-NL" sz="1400" baseline="0" dirty="0" smtClean="0"/>
          </a:p>
          <a:p>
            <a:r>
              <a:rPr lang="nl-NL" sz="1400" baseline="0" dirty="0" smtClean="0"/>
              <a:t>Het </a:t>
            </a:r>
            <a:r>
              <a:rPr lang="nl-NL" sz="1400" baseline="0" dirty="0"/>
              <a:t>alledaagse krijgt een poëtische betekenis zoals in dromen.</a:t>
            </a:r>
            <a:endParaRPr lang="nl-NL" sz="2400" baseline="0" dirty="0">
              <a:solidFill>
                <a:srgbClr val="CC00CC"/>
              </a:solidFill>
            </a:endParaRPr>
          </a:p>
        </p:txBody>
      </p:sp>
      <p:pic>
        <p:nvPicPr>
          <p:cNvPr id="7" name="Picture 13" descr="C:\Users\John\Pictures\Surrealisme\magritte-notrepro.jpg"/>
          <p:cNvPicPr>
            <a:picLocks noChangeAspect="1" noChangeArrowheads="1"/>
          </p:cNvPicPr>
          <p:nvPr/>
        </p:nvPicPr>
        <p:blipFill>
          <a:blip r:embed="rId2"/>
          <a:srcRect/>
          <a:stretch>
            <a:fillRect/>
          </a:stretch>
        </p:blipFill>
        <p:spPr bwMode="auto">
          <a:xfrm>
            <a:off x="5004048" y="1527479"/>
            <a:ext cx="3875286" cy="4925857"/>
          </a:xfrm>
          <a:prstGeom prst="rect">
            <a:avLst/>
          </a:prstGeom>
          <a:noFill/>
          <a:ln w="9525">
            <a:noFill/>
            <a:miter lim="800000"/>
            <a:headEnd/>
            <a:tailEnd/>
          </a:ln>
        </p:spPr>
      </p:pic>
      <p:sp>
        <p:nvSpPr>
          <p:cNvPr id="8" name="Text Box 14"/>
          <p:cNvSpPr txBox="1">
            <a:spLocks noChangeArrowheads="1"/>
          </p:cNvSpPr>
          <p:nvPr/>
        </p:nvSpPr>
        <p:spPr bwMode="auto">
          <a:xfrm>
            <a:off x="4932040" y="6423297"/>
            <a:ext cx="3581400" cy="246063"/>
          </a:xfrm>
          <a:prstGeom prst="rect">
            <a:avLst/>
          </a:prstGeom>
          <a:noFill/>
          <a:ln w="9525">
            <a:noFill/>
            <a:miter lim="800000"/>
            <a:headEnd/>
            <a:tailEnd/>
          </a:ln>
        </p:spPr>
        <p:txBody>
          <a:bodyPr>
            <a:spAutoFit/>
          </a:bodyPr>
          <a:lstStyle/>
          <a:p>
            <a:r>
              <a:rPr lang="nl-NL" sz="1000" baseline="0" dirty="0">
                <a:solidFill>
                  <a:schemeClr val="bg1"/>
                </a:solidFill>
              </a:rPr>
              <a:t>La </a:t>
            </a:r>
            <a:r>
              <a:rPr lang="nl-NL" sz="1000" baseline="0" dirty="0" err="1">
                <a:solidFill>
                  <a:schemeClr val="bg1"/>
                </a:solidFill>
              </a:rPr>
              <a:t>reproduction</a:t>
            </a:r>
            <a:r>
              <a:rPr lang="nl-NL" sz="1000" baseline="0" dirty="0">
                <a:solidFill>
                  <a:schemeClr val="bg1"/>
                </a:solidFill>
              </a:rPr>
              <a:t> </a:t>
            </a:r>
            <a:r>
              <a:rPr lang="nl-NL" sz="1000" baseline="0" dirty="0" err="1">
                <a:solidFill>
                  <a:schemeClr val="bg1"/>
                </a:solidFill>
              </a:rPr>
              <a:t>interdite</a:t>
            </a:r>
            <a:r>
              <a:rPr lang="nl-NL" sz="1000" baseline="0" dirty="0">
                <a:solidFill>
                  <a:schemeClr val="bg1"/>
                </a:solidFill>
              </a:rPr>
              <a:t> 1937</a:t>
            </a:r>
          </a:p>
        </p:txBody>
      </p:sp>
      <p:pic>
        <p:nvPicPr>
          <p:cNvPr id="9" name="Picture 3" descr="C:\Users\John\Pictures\Surrealisme\Magritte3.jpg"/>
          <p:cNvPicPr>
            <a:picLocks noChangeAspect="1" noChangeArrowheads="1"/>
          </p:cNvPicPr>
          <p:nvPr/>
        </p:nvPicPr>
        <p:blipFill>
          <a:blip r:embed="rId3"/>
          <a:srcRect/>
          <a:stretch>
            <a:fillRect/>
          </a:stretch>
        </p:blipFill>
        <p:spPr>
          <a:xfrm>
            <a:off x="323528" y="1497533"/>
            <a:ext cx="4016116" cy="4955803"/>
          </a:xfrm>
          <a:prstGeom prst="rect">
            <a:avLst/>
          </a:prstGeom>
        </p:spPr>
      </p:pic>
      <p:sp>
        <p:nvSpPr>
          <p:cNvPr id="10" name="Text Box 6"/>
          <p:cNvSpPr txBox="1">
            <a:spLocks noChangeArrowheads="1"/>
          </p:cNvSpPr>
          <p:nvPr/>
        </p:nvSpPr>
        <p:spPr bwMode="auto">
          <a:xfrm>
            <a:off x="251520" y="6453336"/>
            <a:ext cx="1620779" cy="246221"/>
          </a:xfrm>
          <a:prstGeom prst="rect">
            <a:avLst/>
          </a:prstGeom>
          <a:noFill/>
          <a:ln w="9525">
            <a:noFill/>
            <a:miter lim="800000"/>
            <a:headEnd/>
            <a:tailEnd/>
          </a:ln>
        </p:spPr>
        <p:txBody>
          <a:bodyPr wrap="square">
            <a:spAutoFit/>
          </a:bodyPr>
          <a:lstStyle/>
          <a:p>
            <a:r>
              <a:rPr lang="nl-NL" sz="1000" baseline="0" dirty="0">
                <a:solidFill>
                  <a:schemeClr val="bg1"/>
                </a:solidFill>
              </a:rPr>
              <a:t>La </a:t>
            </a:r>
            <a:r>
              <a:rPr lang="nl-NL" sz="1000" baseline="0" dirty="0" err="1">
                <a:solidFill>
                  <a:schemeClr val="bg1"/>
                </a:solidFill>
              </a:rPr>
              <a:t>Condition</a:t>
            </a:r>
            <a:r>
              <a:rPr lang="nl-NL" sz="1000" baseline="0" dirty="0">
                <a:solidFill>
                  <a:schemeClr val="bg1"/>
                </a:solidFill>
              </a:rPr>
              <a:t> </a:t>
            </a:r>
            <a:r>
              <a:rPr lang="nl-NL" sz="1000" baseline="0" dirty="0" err="1">
                <a:solidFill>
                  <a:schemeClr val="bg1"/>
                </a:solidFill>
              </a:rPr>
              <a:t>Humaine</a:t>
            </a:r>
            <a:r>
              <a:rPr lang="nl-NL" sz="1000" baseline="0" dirty="0">
                <a:solidFill>
                  <a:schemeClr val="bg1"/>
                </a:solidFill>
              </a:rPr>
              <a:t> 1933</a:t>
            </a:r>
          </a:p>
        </p:txBody>
      </p:sp>
    </p:spTree>
    <p:extLst>
      <p:ext uri="{BB962C8B-B14F-4D97-AF65-F5344CB8AC3E}">
        <p14:creationId xmlns:p14="http://schemas.microsoft.com/office/powerpoint/2010/main" val="14372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5" name="Tekstvak 4"/>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Inleiding </a:t>
            </a:r>
            <a:endParaRPr lang="nl-NL" sz="2800" dirty="0">
              <a:solidFill>
                <a:schemeClr val="accent6"/>
              </a:solidFill>
            </a:endParaRPr>
          </a:p>
        </p:txBody>
      </p:sp>
      <p:sp>
        <p:nvSpPr>
          <p:cNvPr id="6" name="Text Box 10"/>
          <p:cNvSpPr txBox="1">
            <a:spLocks noChangeArrowheads="1"/>
          </p:cNvSpPr>
          <p:nvPr/>
        </p:nvSpPr>
        <p:spPr bwMode="auto">
          <a:xfrm>
            <a:off x="5647517" y="4751021"/>
            <a:ext cx="3492500" cy="738664"/>
          </a:xfrm>
          <a:prstGeom prst="rect">
            <a:avLst/>
          </a:prstGeom>
          <a:solidFill>
            <a:schemeClr val="accent6"/>
          </a:solidFill>
          <a:ln w="9525">
            <a:noFill/>
            <a:miter lim="800000"/>
            <a:headEnd/>
            <a:tailEnd/>
          </a:ln>
        </p:spPr>
        <p:txBody>
          <a:bodyPr>
            <a:spAutoFit/>
          </a:bodyPr>
          <a:lstStyle/>
          <a:p>
            <a:r>
              <a:rPr lang="nl-NL" sz="1400" b="1" dirty="0" smtClean="0">
                <a:solidFill>
                  <a:schemeClr val="bg1"/>
                </a:solidFill>
              </a:rPr>
              <a:t>Ernst Ludwig </a:t>
            </a:r>
            <a:r>
              <a:rPr lang="nl-NL" sz="1400" b="1" dirty="0" err="1" smtClean="0">
                <a:solidFill>
                  <a:schemeClr val="bg1"/>
                </a:solidFill>
              </a:rPr>
              <a:t>Kirchner</a:t>
            </a:r>
            <a:r>
              <a:rPr lang="nl-NL" sz="1400" dirty="0" smtClean="0">
                <a:solidFill>
                  <a:schemeClr val="bg1"/>
                </a:solidFill>
              </a:rPr>
              <a:t>: </a:t>
            </a:r>
            <a:r>
              <a:rPr lang="nl-NL" sz="1400" i="1" dirty="0" smtClean="0">
                <a:solidFill>
                  <a:schemeClr val="bg1"/>
                </a:solidFill>
              </a:rPr>
              <a:t>‘Iedereen die direct weergeeft wat hem tot scheppen drijft, hoort bij ons!’</a:t>
            </a:r>
            <a:endParaRPr lang="nl-NL" sz="1400" i="1" dirty="0">
              <a:solidFill>
                <a:schemeClr val="bg1"/>
              </a:solidFill>
            </a:endParaRPr>
          </a:p>
        </p:txBody>
      </p:sp>
      <p:pic>
        <p:nvPicPr>
          <p:cNvPr id="5122" name="Picture 2" descr="http://www.whitehotmagazine.com/UserFiles/image/Stephanos/Ernst_Ludwig_Kirchner_German_1880-1938_FiveCocottesWoodc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40" y="1052736"/>
            <a:ext cx="4344185" cy="573101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4572000" y="6225064"/>
            <a:ext cx="3051511" cy="600164"/>
          </a:xfrm>
          <a:prstGeom prst="rect">
            <a:avLst/>
          </a:prstGeom>
          <a:noFill/>
        </p:spPr>
        <p:txBody>
          <a:bodyPr wrap="square" rtlCol="0">
            <a:spAutoFit/>
          </a:bodyPr>
          <a:lstStyle/>
          <a:p>
            <a:r>
              <a:rPr lang="nl-NL" sz="1100" dirty="0" smtClean="0"/>
              <a:t>Ernst Ludwig </a:t>
            </a:r>
            <a:r>
              <a:rPr lang="nl-NL" sz="1100" dirty="0" err="1" smtClean="0"/>
              <a:t>Kirchner</a:t>
            </a:r>
            <a:endParaRPr lang="nl-NL" sz="1100" dirty="0" smtClean="0"/>
          </a:p>
          <a:p>
            <a:r>
              <a:rPr lang="nl-NL" sz="1100" dirty="0" err="1" smtClean="0"/>
              <a:t>Fünf</a:t>
            </a:r>
            <a:r>
              <a:rPr lang="nl-NL" sz="1100" dirty="0" smtClean="0"/>
              <a:t> </a:t>
            </a:r>
            <a:r>
              <a:rPr lang="nl-NL" sz="1100" dirty="0" err="1" smtClean="0"/>
              <a:t>Kokotten</a:t>
            </a:r>
            <a:endParaRPr lang="nl-NL" sz="1100" dirty="0" smtClean="0"/>
          </a:p>
          <a:p>
            <a:r>
              <a:rPr lang="nl-NL" sz="1100" dirty="0" smtClean="0"/>
              <a:t>1914</a:t>
            </a:r>
            <a:endParaRPr lang="nl-NL" sz="1100" dirty="0"/>
          </a:p>
        </p:txBody>
      </p:sp>
      <p:sp>
        <p:nvSpPr>
          <p:cNvPr id="8" name="Tekstvak 7"/>
          <p:cNvSpPr txBox="1"/>
          <p:nvPr/>
        </p:nvSpPr>
        <p:spPr>
          <a:xfrm>
            <a:off x="4572000" y="1196752"/>
            <a:ext cx="4104456" cy="1200329"/>
          </a:xfrm>
          <a:prstGeom prst="rect">
            <a:avLst/>
          </a:prstGeom>
          <a:noFill/>
        </p:spPr>
        <p:txBody>
          <a:bodyPr wrap="square" rtlCol="0">
            <a:spAutoFit/>
          </a:bodyPr>
          <a:lstStyle/>
          <a:p>
            <a:r>
              <a:rPr lang="nl-NL" dirty="0" smtClean="0"/>
              <a:t>Ernst Ludwig </a:t>
            </a:r>
            <a:r>
              <a:rPr lang="nl-NL" dirty="0" err="1" smtClean="0"/>
              <a:t>Kirchner</a:t>
            </a:r>
            <a:r>
              <a:rPr lang="nl-NL" dirty="0" smtClean="0"/>
              <a:t> (1880-1938).</a:t>
            </a:r>
          </a:p>
          <a:p>
            <a:endParaRPr lang="nl-NL" dirty="0" smtClean="0"/>
          </a:p>
          <a:p>
            <a:r>
              <a:rPr lang="nl-NL" dirty="0" smtClean="0"/>
              <a:t>Kunstenaars groep Die </a:t>
            </a:r>
            <a:r>
              <a:rPr lang="nl-NL" dirty="0" err="1" smtClean="0"/>
              <a:t>Brücke</a:t>
            </a:r>
            <a:r>
              <a:rPr lang="nl-NL" dirty="0" smtClean="0"/>
              <a:t> 1905</a:t>
            </a:r>
          </a:p>
          <a:p>
            <a:r>
              <a:rPr lang="nl-NL" dirty="0" smtClean="0"/>
              <a:t>Begin van de expressionistische kunst.</a:t>
            </a:r>
            <a:endParaRPr lang="nl-NL" dirty="0"/>
          </a:p>
        </p:txBody>
      </p:sp>
    </p:spTree>
    <p:extLst>
      <p:ext uri="{BB962C8B-B14F-4D97-AF65-F5344CB8AC3E}">
        <p14:creationId xmlns:p14="http://schemas.microsoft.com/office/powerpoint/2010/main" val="2043301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pic>
        <p:nvPicPr>
          <p:cNvPr id="4" name="Picture 3" descr="C:\Users\John\Pictures\Surrealisme\magritte.jpg"/>
          <p:cNvPicPr>
            <a:picLocks noChangeAspect="1" noChangeArrowheads="1"/>
          </p:cNvPicPr>
          <p:nvPr/>
        </p:nvPicPr>
        <p:blipFill>
          <a:blip r:embed="rId2"/>
          <a:srcRect/>
          <a:stretch>
            <a:fillRect/>
          </a:stretch>
        </p:blipFill>
        <p:spPr>
          <a:xfrm>
            <a:off x="304800" y="762000"/>
            <a:ext cx="3983038" cy="5562600"/>
          </a:xfrm>
          <a:prstGeom prst="rect">
            <a:avLst/>
          </a:prstGeom>
        </p:spPr>
      </p:pic>
      <p:sp>
        <p:nvSpPr>
          <p:cNvPr id="5" name="Text Box 5"/>
          <p:cNvSpPr txBox="1">
            <a:spLocks noChangeArrowheads="1"/>
          </p:cNvSpPr>
          <p:nvPr/>
        </p:nvSpPr>
        <p:spPr bwMode="auto">
          <a:xfrm>
            <a:off x="685800" y="6400800"/>
            <a:ext cx="3048000" cy="246063"/>
          </a:xfrm>
          <a:prstGeom prst="rect">
            <a:avLst/>
          </a:prstGeom>
          <a:noFill/>
          <a:ln w="9525">
            <a:noFill/>
            <a:miter lim="800000"/>
            <a:headEnd/>
            <a:tailEnd/>
          </a:ln>
        </p:spPr>
        <p:txBody>
          <a:bodyPr>
            <a:spAutoFit/>
          </a:bodyPr>
          <a:lstStyle/>
          <a:p>
            <a:r>
              <a:rPr lang="nl-NL" sz="1000" baseline="0">
                <a:solidFill>
                  <a:schemeClr val="bg1"/>
                </a:solidFill>
              </a:rPr>
              <a:t>Het kasteel van de Pyreneeën 1959</a:t>
            </a:r>
          </a:p>
        </p:txBody>
      </p:sp>
      <p:sp>
        <p:nvSpPr>
          <p:cNvPr id="6" name="Rectangle 6"/>
          <p:cNvSpPr>
            <a:spLocks noChangeArrowheads="1"/>
          </p:cNvSpPr>
          <p:nvPr/>
        </p:nvSpPr>
        <p:spPr bwMode="auto">
          <a:xfrm>
            <a:off x="5029200" y="6400800"/>
            <a:ext cx="3200400" cy="246063"/>
          </a:xfrm>
          <a:prstGeom prst="rect">
            <a:avLst/>
          </a:prstGeom>
          <a:noFill/>
          <a:ln w="9525">
            <a:noFill/>
            <a:miter lim="800000"/>
            <a:headEnd/>
            <a:tailEnd/>
          </a:ln>
        </p:spPr>
        <p:txBody>
          <a:bodyPr>
            <a:spAutoFit/>
          </a:bodyPr>
          <a:lstStyle/>
          <a:p>
            <a:r>
              <a:rPr lang="nl-NL" sz="1000" baseline="0">
                <a:solidFill>
                  <a:schemeClr val="bg1"/>
                </a:solidFill>
              </a:rPr>
              <a:t>Filosofie in het boudoir 1948</a:t>
            </a:r>
          </a:p>
        </p:txBody>
      </p:sp>
      <p:pic>
        <p:nvPicPr>
          <p:cNvPr id="7" name="Picture 7" descr="C:\Users\John\Pictures\Surrealisme\Magritte_Filosofie in het Boudoir_1948.jpg"/>
          <p:cNvPicPr>
            <a:picLocks noChangeAspect="1" noChangeArrowheads="1"/>
          </p:cNvPicPr>
          <p:nvPr/>
        </p:nvPicPr>
        <p:blipFill>
          <a:blip r:embed="rId3"/>
          <a:srcRect/>
          <a:stretch>
            <a:fillRect/>
          </a:stretch>
        </p:blipFill>
        <p:spPr bwMode="auto">
          <a:xfrm>
            <a:off x="4648200" y="762000"/>
            <a:ext cx="4143375" cy="5562600"/>
          </a:xfrm>
          <a:prstGeom prst="rect">
            <a:avLst/>
          </a:prstGeom>
          <a:noFill/>
          <a:ln w="9525">
            <a:noFill/>
            <a:miter lim="800000"/>
            <a:headEnd/>
            <a:tailEnd/>
          </a:ln>
        </p:spPr>
      </p:pic>
    </p:spTree>
    <p:extLst>
      <p:ext uri="{BB962C8B-B14F-4D97-AF65-F5344CB8AC3E}">
        <p14:creationId xmlns:p14="http://schemas.microsoft.com/office/powerpoint/2010/main" val="3092717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pic>
        <p:nvPicPr>
          <p:cNvPr id="4" name="Picture 3" descr="C:\Users\John\Pictures\Surrealisme\Salvador_Dali_TheTemptation_StAnthony_mid.jpg"/>
          <p:cNvPicPr>
            <a:picLocks noChangeAspect="1" noChangeArrowheads="1"/>
          </p:cNvPicPr>
          <p:nvPr/>
        </p:nvPicPr>
        <p:blipFill>
          <a:blip r:embed="rId2"/>
          <a:srcRect/>
          <a:stretch>
            <a:fillRect/>
          </a:stretch>
        </p:blipFill>
        <p:spPr>
          <a:xfrm>
            <a:off x="0" y="990600"/>
            <a:ext cx="5410200" cy="3962400"/>
          </a:xfrm>
          <a:prstGeom prst="rect">
            <a:avLst/>
          </a:prstGeom>
        </p:spPr>
      </p:pic>
      <p:pic>
        <p:nvPicPr>
          <p:cNvPr id="6" name="Picture 8" descr="C:\Users\John\Pictures\Surrealisme\DaliVenus.jpg"/>
          <p:cNvPicPr>
            <a:picLocks noChangeAspect="1" noChangeArrowheads="1"/>
          </p:cNvPicPr>
          <p:nvPr/>
        </p:nvPicPr>
        <p:blipFill>
          <a:blip r:embed="rId3"/>
          <a:srcRect/>
          <a:stretch>
            <a:fillRect/>
          </a:stretch>
        </p:blipFill>
        <p:spPr bwMode="auto">
          <a:xfrm>
            <a:off x="5652120" y="990600"/>
            <a:ext cx="2628900" cy="3581400"/>
          </a:xfrm>
          <a:prstGeom prst="rect">
            <a:avLst/>
          </a:prstGeom>
          <a:noFill/>
          <a:ln w="9525">
            <a:noFill/>
            <a:miter lim="800000"/>
            <a:headEnd/>
            <a:tailEnd/>
          </a:ln>
        </p:spPr>
      </p:pic>
      <p:sp>
        <p:nvSpPr>
          <p:cNvPr id="7" name="Text Box 9"/>
          <p:cNvSpPr txBox="1">
            <a:spLocks noChangeArrowheads="1"/>
          </p:cNvSpPr>
          <p:nvPr/>
        </p:nvSpPr>
        <p:spPr bwMode="auto">
          <a:xfrm>
            <a:off x="5652120" y="4706938"/>
            <a:ext cx="1968500" cy="246062"/>
          </a:xfrm>
          <a:prstGeom prst="rect">
            <a:avLst/>
          </a:prstGeom>
          <a:noFill/>
          <a:ln w="9525">
            <a:noFill/>
            <a:miter lim="800000"/>
            <a:headEnd/>
            <a:tailEnd/>
          </a:ln>
        </p:spPr>
        <p:txBody>
          <a:bodyPr wrap="none">
            <a:spAutoFit/>
          </a:bodyPr>
          <a:lstStyle/>
          <a:p>
            <a:r>
              <a:rPr lang="nl-NL" sz="1000" baseline="0">
                <a:solidFill>
                  <a:schemeClr val="bg1"/>
                </a:solidFill>
              </a:rPr>
              <a:t>Venus van Milo met laden 1936</a:t>
            </a:r>
          </a:p>
        </p:txBody>
      </p:sp>
      <p:sp>
        <p:nvSpPr>
          <p:cNvPr id="10" name="Tekstvak 8"/>
          <p:cNvSpPr txBox="1">
            <a:spLocks noChangeArrowheads="1"/>
          </p:cNvSpPr>
          <p:nvPr/>
        </p:nvSpPr>
        <p:spPr bwMode="auto">
          <a:xfrm>
            <a:off x="179388" y="5445125"/>
            <a:ext cx="6264275" cy="1016000"/>
          </a:xfrm>
          <a:prstGeom prst="rect">
            <a:avLst/>
          </a:prstGeom>
          <a:noFill/>
          <a:ln w="9525">
            <a:noFill/>
            <a:miter lim="800000"/>
            <a:headEnd/>
            <a:tailEnd/>
          </a:ln>
        </p:spPr>
        <p:txBody>
          <a:bodyPr>
            <a:spAutoFit/>
          </a:bodyPr>
          <a:lstStyle/>
          <a:p>
            <a:r>
              <a:rPr lang="nl-NL" sz="1200" b="1" baseline="0" dirty="0" err="1">
                <a:solidFill>
                  <a:schemeClr val="bg1"/>
                </a:solidFill>
              </a:rPr>
              <a:t>Un</a:t>
            </a:r>
            <a:r>
              <a:rPr lang="nl-NL" sz="1200" b="1" baseline="0" dirty="0">
                <a:solidFill>
                  <a:schemeClr val="bg1"/>
                </a:solidFill>
              </a:rPr>
              <a:t> </a:t>
            </a:r>
            <a:r>
              <a:rPr lang="nl-NL" sz="1200" b="1" baseline="0" dirty="0" err="1">
                <a:solidFill>
                  <a:schemeClr val="bg1"/>
                </a:solidFill>
              </a:rPr>
              <a:t>chien</a:t>
            </a:r>
            <a:r>
              <a:rPr lang="nl-NL" sz="1200" b="1" baseline="0" dirty="0">
                <a:solidFill>
                  <a:schemeClr val="bg1"/>
                </a:solidFill>
              </a:rPr>
              <a:t> </a:t>
            </a:r>
            <a:r>
              <a:rPr lang="nl-NL" sz="1200" b="1" baseline="0" dirty="0" err="1">
                <a:solidFill>
                  <a:schemeClr val="bg1"/>
                </a:solidFill>
              </a:rPr>
              <a:t>andalou</a:t>
            </a:r>
            <a:r>
              <a:rPr lang="nl-NL" sz="1200" b="1" baseline="0" dirty="0">
                <a:solidFill>
                  <a:schemeClr val="bg1"/>
                </a:solidFill>
              </a:rPr>
              <a:t> </a:t>
            </a:r>
            <a:r>
              <a:rPr lang="nl-NL" sz="1200" baseline="0" dirty="0">
                <a:solidFill>
                  <a:schemeClr val="bg1"/>
                </a:solidFill>
              </a:rPr>
              <a:t> is een surrealistische film van Luis </a:t>
            </a:r>
            <a:r>
              <a:rPr lang="nl-NL" sz="1200" baseline="0" dirty="0" err="1">
                <a:solidFill>
                  <a:schemeClr val="bg1"/>
                </a:solidFill>
              </a:rPr>
              <a:t>Bunuel</a:t>
            </a:r>
            <a:r>
              <a:rPr lang="nl-NL" sz="1200" baseline="0" dirty="0">
                <a:solidFill>
                  <a:schemeClr val="bg1"/>
                </a:solidFill>
              </a:rPr>
              <a:t> en Salvador Dali.</a:t>
            </a:r>
          </a:p>
          <a:p>
            <a:r>
              <a:rPr lang="nl-NL" sz="1200" baseline="0" dirty="0">
                <a:solidFill>
                  <a:schemeClr val="bg1"/>
                </a:solidFill>
              </a:rPr>
              <a:t>Luis </a:t>
            </a:r>
            <a:r>
              <a:rPr lang="nl-NL" sz="1200" baseline="0" dirty="0" err="1">
                <a:solidFill>
                  <a:schemeClr val="bg1"/>
                </a:solidFill>
              </a:rPr>
              <a:t>Buñuel</a:t>
            </a:r>
            <a:r>
              <a:rPr lang="nl-NL" sz="1200" baseline="0" dirty="0">
                <a:solidFill>
                  <a:schemeClr val="bg1"/>
                </a:solidFill>
              </a:rPr>
              <a:t> en Salvador </a:t>
            </a:r>
            <a:r>
              <a:rPr lang="nl-NL" sz="1200" baseline="0" dirty="0" err="1">
                <a:solidFill>
                  <a:schemeClr val="bg1"/>
                </a:solidFill>
              </a:rPr>
              <a:t>Dalí</a:t>
            </a:r>
            <a:r>
              <a:rPr lang="nl-NL" sz="1200" baseline="0" dirty="0">
                <a:solidFill>
                  <a:schemeClr val="bg1"/>
                </a:solidFill>
              </a:rPr>
              <a:t> wilden een film maken die een aaneenschakeling was van de beelden die ze de nacht daarvoor hadden gedroomd. In een bekende scene uit de film wordt een oog ingesneden met een scheermes. Toen de film op 1 oktober 1929 vertoond werd, brak er een schandaal uit. De klachten stroomden binnen bij de politie.</a:t>
            </a:r>
          </a:p>
        </p:txBody>
      </p:sp>
      <p:pic>
        <p:nvPicPr>
          <p:cNvPr id="11" name="Picture 10" descr="http://watuzee.com/wp-content/uploads/2011/03/un-chien-andalou-razor-eye.gif">
            <a:hlinkClick r:id="rId4"/>
          </p:cNvPr>
          <p:cNvPicPr>
            <a:picLocks noChangeAspect="1" noChangeArrowheads="1"/>
          </p:cNvPicPr>
          <p:nvPr/>
        </p:nvPicPr>
        <p:blipFill>
          <a:blip r:embed="rId5"/>
          <a:srcRect/>
          <a:stretch>
            <a:fillRect/>
          </a:stretch>
        </p:blipFill>
        <p:spPr bwMode="auto">
          <a:xfrm>
            <a:off x="6588125" y="5229225"/>
            <a:ext cx="1655763" cy="1333500"/>
          </a:xfrm>
          <a:prstGeom prst="rect">
            <a:avLst/>
          </a:prstGeom>
          <a:noFill/>
          <a:ln w="9525">
            <a:noFill/>
            <a:miter lim="800000"/>
            <a:headEnd/>
            <a:tailEnd/>
          </a:ln>
        </p:spPr>
      </p:pic>
      <p:sp>
        <p:nvSpPr>
          <p:cNvPr id="12" name="Tekstvak 10">
            <a:hlinkClick r:id="rId4"/>
          </p:cNvPr>
          <p:cNvSpPr txBox="1">
            <a:spLocks noChangeArrowheads="1"/>
          </p:cNvSpPr>
          <p:nvPr/>
        </p:nvSpPr>
        <p:spPr bwMode="auto">
          <a:xfrm>
            <a:off x="6011863" y="5300663"/>
            <a:ext cx="731837" cy="246062"/>
          </a:xfrm>
          <a:prstGeom prst="rect">
            <a:avLst/>
          </a:prstGeom>
          <a:solidFill>
            <a:srgbClr val="FFC000"/>
          </a:solidFill>
          <a:ln w="9525">
            <a:noFill/>
            <a:miter lim="800000"/>
            <a:headEnd/>
            <a:tailEnd/>
          </a:ln>
        </p:spPr>
        <p:txBody>
          <a:bodyPr wrap="none">
            <a:spAutoFit/>
          </a:bodyPr>
          <a:lstStyle/>
          <a:p>
            <a:r>
              <a:rPr lang="nl-NL" sz="1000" baseline="0" dirty="0"/>
              <a:t>Fragment</a:t>
            </a:r>
          </a:p>
        </p:txBody>
      </p:sp>
    </p:spTree>
    <p:extLst>
      <p:ext uri="{BB962C8B-B14F-4D97-AF65-F5344CB8AC3E}">
        <p14:creationId xmlns:p14="http://schemas.microsoft.com/office/powerpoint/2010/main" val="86755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4"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Montage </a:t>
            </a:r>
            <a:r>
              <a:rPr lang="nl-NL" sz="1400" dirty="0" smtClean="0">
                <a:solidFill>
                  <a:schemeClr val="accent6"/>
                </a:solidFill>
              </a:rPr>
              <a:t>(</a:t>
            </a:r>
            <a:r>
              <a:rPr lang="nl-NL" sz="1400" dirty="0" err="1" smtClean="0">
                <a:solidFill>
                  <a:schemeClr val="accent6"/>
                </a:solidFill>
              </a:rPr>
              <a:t>blz</a:t>
            </a:r>
            <a:r>
              <a:rPr lang="nl-NL" sz="1400" dirty="0" smtClean="0">
                <a:solidFill>
                  <a:schemeClr val="accent6"/>
                </a:solidFill>
              </a:rPr>
              <a:t> 54-55)</a:t>
            </a:r>
            <a:r>
              <a:rPr lang="nl-NL" sz="2800" dirty="0" smtClean="0">
                <a:solidFill>
                  <a:schemeClr val="accent6"/>
                </a:solidFill>
              </a:rPr>
              <a:t>  </a:t>
            </a:r>
            <a:endParaRPr lang="nl-NL" sz="2800" dirty="0">
              <a:solidFill>
                <a:schemeClr val="accent6"/>
              </a:solidFill>
            </a:endParaRPr>
          </a:p>
        </p:txBody>
      </p:sp>
      <p:sp>
        <p:nvSpPr>
          <p:cNvPr id="4" name="Text Box 11"/>
          <p:cNvSpPr txBox="1">
            <a:spLocks noChangeArrowheads="1"/>
          </p:cNvSpPr>
          <p:nvPr/>
        </p:nvSpPr>
        <p:spPr bwMode="auto">
          <a:xfrm>
            <a:off x="0" y="927884"/>
            <a:ext cx="9144000" cy="3970318"/>
          </a:xfrm>
          <a:prstGeom prst="rect">
            <a:avLst/>
          </a:prstGeom>
          <a:noFill/>
          <a:ln w="9525">
            <a:noFill/>
            <a:miter lim="800000"/>
            <a:headEnd/>
            <a:tailEnd/>
          </a:ln>
        </p:spPr>
        <p:txBody>
          <a:bodyPr>
            <a:spAutoFit/>
          </a:bodyPr>
          <a:lstStyle/>
          <a:p>
            <a:pPr algn="ctr"/>
            <a:r>
              <a:rPr lang="nl-NL" sz="1400" baseline="0" dirty="0"/>
              <a:t>* Belangstelling voor het onderbewuste ( Freud) in bijna alle kunstvormen. </a:t>
            </a:r>
            <a:br>
              <a:rPr lang="nl-NL" sz="1400" baseline="0" dirty="0"/>
            </a:br>
            <a:r>
              <a:rPr lang="nl-NL" sz="1400" baseline="0" dirty="0"/>
              <a:t>* Relatie zichtbare werkelijkheid en afbeelding verdwijnt </a:t>
            </a:r>
            <a:r>
              <a:rPr lang="nl-NL" sz="1400" baseline="0" dirty="0">
                <a:sym typeface="Wingdings" pitchFamily="2" charset="2"/>
              </a:rPr>
              <a:t> volledig abstracte kunst.</a:t>
            </a:r>
            <a:br>
              <a:rPr lang="nl-NL" sz="1400" baseline="0" dirty="0">
                <a:sym typeface="Wingdings" pitchFamily="2" charset="2"/>
              </a:rPr>
            </a:br>
            <a:r>
              <a:rPr lang="nl-NL" sz="1400" baseline="0" dirty="0"/>
              <a:t>* Expressionisme geeft uitdrukking aan hetgeen achter het zichtbare, aan emoties.</a:t>
            </a:r>
            <a:br>
              <a:rPr lang="nl-NL" sz="1400" baseline="0" dirty="0"/>
            </a:br>
            <a:r>
              <a:rPr lang="nl-NL" sz="1400" baseline="0" dirty="0"/>
              <a:t>* Loslaten van bestaande regels: Expressionisme.</a:t>
            </a:r>
            <a:br>
              <a:rPr lang="nl-NL" sz="1400" baseline="0" dirty="0"/>
            </a:br>
            <a:r>
              <a:rPr lang="nl-NL" sz="1400" baseline="0" dirty="0">
                <a:sym typeface="Wingdings" pitchFamily="2" charset="2"/>
              </a:rPr>
              <a:t>* Ook in de muziek </a:t>
            </a:r>
            <a:r>
              <a:rPr lang="nl-NL" sz="1400" baseline="0" dirty="0">
                <a:latin typeface="Times New Roman" pitchFamily="18" charset="0"/>
                <a:sym typeface="Wingdings" pitchFamily="2" charset="2"/>
              </a:rPr>
              <a:t>–</a:t>
            </a:r>
            <a:r>
              <a:rPr lang="nl-NL" sz="1400" baseline="0" dirty="0">
                <a:sym typeface="Wingdings" pitchFamily="2" charset="2"/>
              </a:rPr>
              <a:t> atonale muziek, </a:t>
            </a:r>
            <a:r>
              <a:rPr lang="nl-NL" sz="1400" baseline="0" dirty="0" err="1">
                <a:sym typeface="Wingdings" pitchFamily="2" charset="2"/>
              </a:rPr>
              <a:t>Sch</a:t>
            </a:r>
            <a:r>
              <a:rPr lang="nl-NL" sz="1400" baseline="0" dirty="0" err="1">
                <a:latin typeface="Times New Roman" pitchFamily="18" charset="0"/>
                <a:sym typeface="Wingdings" pitchFamily="2" charset="2"/>
              </a:rPr>
              <a:t>ö</a:t>
            </a:r>
            <a:r>
              <a:rPr lang="nl-NL" sz="1400" baseline="0" dirty="0" err="1">
                <a:sym typeface="Wingdings" pitchFamily="2" charset="2"/>
              </a:rPr>
              <a:t>nberg</a:t>
            </a:r>
            <a:r>
              <a:rPr lang="nl-NL" sz="1400" baseline="0" dirty="0">
                <a:sym typeface="Wingdings" pitchFamily="2" charset="2"/>
              </a:rPr>
              <a:t>  </a:t>
            </a:r>
            <a:r>
              <a:rPr lang="nl-NL" sz="1400" baseline="0" dirty="0">
                <a:latin typeface="Times New Roman" pitchFamily="18" charset="0"/>
                <a:sym typeface="Wingdings" pitchFamily="2" charset="2"/>
              </a:rPr>
              <a:t>–</a:t>
            </a:r>
            <a:r>
              <a:rPr lang="nl-NL" sz="1400" baseline="0" dirty="0">
                <a:sym typeface="Wingdings" pitchFamily="2" charset="2"/>
              </a:rPr>
              <a:t> loslaten bestaande regels.</a:t>
            </a:r>
            <a:br>
              <a:rPr lang="nl-NL" sz="1400" baseline="0" dirty="0">
                <a:sym typeface="Wingdings" pitchFamily="2" charset="2"/>
              </a:rPr>
            </a:br>
            <a:r>
              <a:rPr lang="nl-NL" sz="1400" baseline="0" dirty="0">
                <a:sym typeface="Wingdings" pitchFamily="2" charset="2"/>
              </a:rPr>
              <a:t> * In de dans vergelijkbare ontwikkeling: - Les Ballets </a:t>
            </a:r>
            <a:r>
              <a:rPr lang="nl-NL" sz="1400" baseline="0" dirty="0" err="1" smtClean="0">
                <a:sym typeface="Wingdings" pitchFamily="2" charset="2"/>
              </a:rPr>
              <a:t>Russes</a:t>
            </a:r>
            <a:r>
              <a:rPr lang="nl-NL" sz="1400" baseline="0" dirty="0" smtClean="0">
                <a:sym typeface="Wingdings" pitchFamily="2" charset="2"/>
              </a:rPr>
              <a:t>. </a:t>
            </a:r>
            <a:r>
              <a:rPr lang="nl-NL" sz="1400" baseline="0" dirty="0">
                <a:sym typeface="Wingdings" pitchFamily="2" charset="2"/>
              </a:rPr>
              <a:t/>
            </a:r>
            <a:br>
              <a:rPr lang="nl-NL" sz="1400" baseline="0" dirty="0">
                <a:sym typeface="Wingdings" pitchFamily="2" charset="2"/>
              </a:rPr>
            </a:br>
            <a:r>
              <a:rPr lang="nl-NL" sz="1400" baseline="0" dirty="0"/>
              <a:t>* Belangstelling voor </a:t>
            </a:r>
            <a:r>
              <a:rPr lang="nl-NL" sz="1400" baseline="0" dirty="0">
                <a:latin typeface="Times New Roman" pitchFamily="18" charset="0"/>
              </a:rPr>
              <a:t>‘</a:t>
            </a:r>
            <a:r>
              <a:rPr lang="nl-NL" sz="1400" baseline="0" dirty="0"/>
              <a:t>primitieve</a:t>
            </a:r>
            <a:r>
              <a:rPr lang="nl-NL" sz="1400" baseline="0" dirty="0">
                <a:latin typeface="Times New Roman" pitchFamily="18" charset="0"/>
              </a:rPr>
              <a:t>’</a:t>
            </a:r>
            <a:r>
              <a:rPr lang="nl-NL" sz="1400" baseline="0" dirty="0"/>
              <a:t> cultuur in zowel:</a:t>
            </a:r>
            <a:br>
              <a:rPr lang="nl-NL" sz="1400" baseline="0" dirty="0"/>
            </a:br>
            <a:r>
              <a:rPr lang="nl-NL" sz="1400" baseline="0" dirty="0"/>
              <a:t> beeldende kunst: Kubisme, dans en muziek: Jazz.</a:t>
            </a:r>
            <a:r>
              <a:rPr lang="nl-NL" sz="1400" baseline="0" dirty="0">
                <a:sym typeface="Wingdings" pitchFamily="2" charset="2"/>
              </a:rPr>
              <a:t> </a:t>
            </a:r>
            <a:br>
              <a:rPr lang="nl-NL" sz="1400" baseline="0" dirty="0">
                <a:sym typeface="Wingdings" pitchFamily="2" charset="2"/>
              </a:rPr>
            </a:br>
            <a:r>
              <a:rPr lang="nl-NL" sz="1400" baseline="0" dirty="0">
                <a:sym typeface="Wingdings" pitchFamily="2" charset="2"/>
              </a:rPr>
              <a:t>* Meer ruimte voor onderlinge samenwerking van de verschillende kunsten.</a:t>
            </a:r>
            <a:br>
              <a:rPr lang="nl-NL" sz="1400" baseline="0" dirty="0">
                <a:sym typeface="Wingdings" pitchFamily="2" charset="2"/>
              </a:rPr>
            </a:br>
            <a:r>
              <a:rPr lang="nl-NL" sz="1400" baseline="0" dirty="0">
                <a:sym typeface="Wingdings" pitchFamily="2" charset="2"/>
              </a:rPr>
              <a:t>* Internationale uitwisseling van ideeën door verzet tegen de oorlog.</a:t>
            </a:r>
            <a:br>
              <a:rPr lang="nl-NL" sz="1400" baseline="0" dirty="0">
                <a:sym typeface="Wingdings" pitchFamily="2" charset="2"/>
              </a:rPr>
            </a:br>
            <a:r>
              <a:rPr lang="nl-NL" sz="1400" baseline="0" dirty="0">
                <a:sym typeface="Wingdings" pitchFamily="2" charset="2"/>
              </a:rPr>
              <a:t>* Expressie en vernieuwing maakt kunst minder toegankelijk.</a:t>
            </a:r>
            <a:br>
              <a:rPr lang="nl-NL" sz="1400" baseline="0" dirty="0">
                <a:sym typeface="Wingdings" pitchFamily="2" charset="2"/>
              </a:rPr>
            </a:br>
            <a:r>
              <a:rPr lang="nl-NL" sz="1400" baseline="0" dirty="0">
                <a:sym typeface="Wingdings" pitchFamily="2" charset="2"/>
              </a:rPr>
              <a:t>* </a:t>
            </a:r>
            <a:r>
              <a:rPr lang="nl-NL" sz="1400" baseline="0" dirty="0" smtClean="0"/>
              <a:t> </a:t>
            </a:r>
            <a:r>
              <a:rPr lang="nl-NL" sz="1400" baseline="0" dirty="0"/>
              <a:t>Fascinatie voor technische vooruitgang: Futurisme.</a:t>
            </a:r>
            <a:br>
              <a:rPr lang="nl-NL" sz="1400" baseline="0" dirty="0"/>
            </a:br>
            <a:r>
              <a:rPr lang="nl-NL" sz="1400" baseline="0" dirty="0"/>
              <a:t>* De mens in relatie tot de machine veel voorkomend thema.</a:t>
            </a:r>
            <a:br>
              <a:rPr lang="nl-NL" sz="1400" baseline="0" dirty="0"/>
            </a:br>
            <a:r>
              <a:rPr lang="nl-NL" sz="1400" baseline="0" dirty="0"/>
              <a:t>* Kunst gaat samen met demontage: </a:t>
            </a:r>
            <a:r>
              <a:rPr lang="nl-NL" sz="1400" baseline="0" dirty="0" err="1"/>
              <a:t>picasso</a:t>
            </a:r>
            <a:r>
              <a:rPr lang="nl-NL" sz="1400" baseline="0" dirty="0"/>
              <a:t>, </a:t>
            </a:r>
            <a:r>
              <a:rPr lang="nl-NL" sz="1400" baseline="0" dirty="0" err="1"/>
              <a:t>Balla</a:t>
            </a:r>
            <a:r>
              <a:rPr lang="nl-NL" sz="1400" baseline="0" dirty="0"/>
              <a:t>, </a:t>
            </a:r>
            <a:r>
              <a:rPr lang="nl-NL" sz="1400" baseline="0" dirty="0" err="1"/>
              <a:t>Schwitters</a:t>
            </a:r>
            <a:r>
              <a:rPr lang="nl-NL" sz="1400" baseline="0" dirty="0"/>
              <a:t>.</a:t>
            </a:r>
            <a:br>
              <a:rPr lang="nl-NL" sz="1400" baseline="0" dirty="0"/>
            </a:br>
            <a:r>
              <a:rPr lang="nl-NL" sz="1400" baseline="0" dirty="0"/>
              <a:t>* Wereld verliest elke vorm van samenhang.</a:t>
            </a:r>
            <a:br>
              <a:rPr lang="nl-NL" sz="1400" baseline="0" dirty="0"/>
            </a:br>
            <a:r>
              <a:rPr lang="nl-NL" sz="1400" baseline="0" dirty="0">
                <a:sym typeface="Wingdings" pitchFamily="2" charset="2"/>
              </a:rPr>
              <a:t>* </a:t>
            </a:r>
            <a:r>
              <a:rPr lang="nl-NL" sz="1400" baseline="0" dirty="0" err="1">
                <a:sym typeface="Wingdings" pitchFamily="2" charset="2"/>
              </a:rPr>
              <a:t>DaDa</a:t>
            </a:r>
            <a:r>
              <a:rPr lang="nl-NL" sz="1400" baseline="0" dirty="0">
                <a:sym typeface="Wingdings" pitchFamily="2" charset="2"/>
              </a:rPr>
              <a:t> en surrealisme zoeken bewust de confrontatie.</a:t>
            </a:r>
            <a:r>
              <a:rPr lang="nl-NL" sz="1400" baseline="0" dirty="0"/>
              <a:t/>
            </a:r>
            <a:br>
              <a:rPr lang="nl-NL" sz="1400" baseline="0" dirty="0"/>
            </a:br>
            <a:r>
              <a:rPr lang="nl-NL" sz="1400" baseline="0" dirty="0"/>
              <a:t>* De chaos zichtbaar in de montage.</a:t>
            </a:r>
            <a:br>
              <a:rPr lang="nl-NL" sz="1400" baseline="0" dirty="0"/>
            </a:br>
            <a:endParaRPr lang="nl-NL" sz="1400" baseline="0" dirty="0"/>
          </a:p>
        </p:txBody>
      </p:sp>
      <p:pic>
        <p:nvPicPr>
          <p:cNvPr id="5" name="Picture 12" descr="C:\Users\John\Pictures\Bespiegeling\H11Spiegel\Abstractie\kandinsky_Improvisatie30_1913.jpg"/>
          <p:cNvPicPr>
            <a:picLocks noChangeAspect="1" noChangeArrowheads="1"/>
          </p:cNvPicPr>
          <p:nvPr/>
        </p:nvPicPr>
        <p:blipFill>
          <a:blip r:embed="rId2"/>
          <a:srcRect/>
          <a:stretch>
            <a:fillRect/>
          </a:stretch>
        </p:blipFill>
        <p:spPr bwMode="auto">
          <a:xfrm>
            <a:off x="0" y="5235575"/>
            <a:ext cx="1638300" cy="1622425"/>
          </a:xfrm>
          <a:prstGeom prst="rect">
            <a:avLst/>
          </a:prstGeom>
          <a:noFill/>
          <a:ln w="9525">
            <a:noFill/>
            <a:miter lim="800000"/>
            <a:headEnd/>
            <a:tailEnd/>
          </a:ln>
        </p:spPr>
      </p:pic>
      <p:pic>
        <p:nvPicPr>
          <p:cNvPr id="6" name="Picture 13" descr="C:\Users\John\Pictures\Bespiegeling\H11Spiegel\Rituele oerdans\Léon Bakst_Kostuum voor Nijinsky 1912.jpg"/>
          <p:cNvPicPr>
            <a:picLocks noChangeAspect="1" noChangeArrowheads="1"/>
          </p:cNvPicPr>
          <p:nvPr/>
        </p:nvPicPr>
        <p:blipFill>
          <a:blip r:embed="rId3"/>
          <a:srcRect/>
          <a:stretch>
            <a:fillRect/>
          </a:stretch>
        </p:blipFill>
        <p:spPr bwMode="auto">
          <a:xfrm>
            <a:off x="1676400" y="5181600"/>
            <a:ext cx="1114425" cy="1676400"/>
          </a:xfrm>
          <a:prstGeom prst="rect">
            <a:avLst/>
          </a:prstGeom>
          <a:noFill/>
          <a:ln w="9525">
            <a:noFill/>
            <a:miter lim="800000"/>
            <a:headEnd/>
            <a:tailEnd/>
          </a:ln>
        </p:spPr>
      </p:pic>
      <p:pic>
        <p:nvPicPr>
          <p:cNvPr id="7" name="Picture 14" descr="C:\Users\John\Pictures\Bespiegeling\H11Spiegel\Jazz\Joseph King Oliver.jpg"/>
          <p:cNvPicPr>
            <a:picLocks noChangeAspect="1" noChangeArrowheads="1"/>
          </p:cNvPicPr>
          <p:nvPr/>
        </p:nvPicPr>
        <p:blipFill>
          <a:blip r:embed="rId4"/>
          <a:srcRect/>
          <a:stretch>
            <a:fillRect/>
          </a:stretch>
        </p:blipFill>
        <p:spPr bwMode="auto">
          <a:xfrm>
            <a:off x="2895600" y="5194300"/>
            <a:ext cx="2362200" cy="1663700"/>
          </a:xfrm>
          <a:prstGeom prst="rect">
            <a:avLst/>
          </a:prstGeom>
          <a:noFill/>
          <a:ln w="9525">
            <a:noFill/>
            <a:miter lim="800000"/>
            <a:headEnd/>
            <a:tailEnd/>
          </a:ln>
        </p:spPr>
      </p:pic>
      <p:pic>
        <p:nvPicPr>
          <p:cNvPr id="8" name="Picture 15" descr="C:\Users\John\Pictures\Bespiegeling\H11Spiegel\Maskers\Picasso_Head of a woman_1907.jpg"/>
          <p:cNvPicPr>
            <a:picLocks noChangeAspect="1" noChangeArrowheads="1"/>
          </p:cNvPicPr>
          <p:nvPr/>
        </p:nvPicPr>
        <p:blipFill>
          <a:blip r:embed="rId5"/>
          <a:srcRect/>
          <a:stretch>
            <a:fillRect/>
          </a:stretch>
        </p:blipFill>
        <p:spPr bwMode="auto">
          <a:xfrm>
            <a:off x="5410200" y="5181600"/>
            <a:ext cx="1306513" cy="1676400"/>
          </a:xfrm>
          <a:prstGeom prst="rect">
            <a:avLst/>
          </a:prstGeom>
          <a:noFill/>
          <a:ln w="9525">
            <a:noFill/>
            <a:miter lim="800000"/>
            <a:headEnd/>
            <a:tailEnd/>
          </a:ln>
        </p:spPr>
      </p:pic>
      <p:pic>
        <p:nvPicPr>
          <p:cNvPr id="9" name="Picture 16" descr="C:\Users\John\Pictures\Bespiegeling\H11Spiegel\Vliegen\Delaunay.jpg"/>
          <p:cNvPicPr>
            <a:picLocks noChangeAspect="1" noChangeArrowheads="1"/>
          </p:cNvPicPr>
          <p:nvPr/>
        </p:nvPicPr>
        <p:blipFill>
          <a:blip r:embed="rId6"/>
          <a:srcRect/>
          <a:stretch>
            <a:fillRect/>
          </a:stretch>
        </p:blipFill>
        <p:spPr bwMode="auto">
          <a:xfrm>
            <a:off x="6781800" y="5164138"/>
            <a:ext cx="1255713" cy="1693862"/>
          </a:xfrm>
          <a:prstGeom prst="rect">
            <a:avLst/>
          </a:prstGeom>
          <a:noFill/>
          <a:ln w="9525">
            <a:noFill/>
            <a:miter lim="800000"/>
            <a:headEnd/>
            <a:tailEnd/>
          </a:ln>
        </p:spPr>
      </p:pic>
      <p:pic>
        <p:nvPicPr>
          <p:cNvPr id="10" name="Picture 17" descr="C:\Users\John\Pictures\Bespiegeling\H11Spiegel\Dada\Hausmann_Mechanical Head1919.jpg"/>
          <p:cNvPicPr>
            <a:picLocks noChangeAspect="1" noChangeArrowheads="1"/>
          </p:cNvPicPr>
          <p:nvPr/>
        </p:nvPicPr>
        <p:blipFill>
          <a:blip r:embed="rId7"/>
          <a:srcRect/>
          <a:stretch>
            <a:fillRect/>
          </a:stretch>
        </p:blipFill>
        <p:spPr bwMode="auto">
          <a:xfrm>
            <a:off x="8108950" y="5181600"/>
            <a:ext cx="1035050" cy="1676400"/>
          </a:xfrm>
          <a:prstGeom prst="rect">
            <a:avLst/>
          </a:prstGeom>
          <a:noFill/>
          <a:ln w="9525">
            <a:noFill/>
            <a:miter lim="800000"/>
            <a:headEnd/>
            <a:tailEnd/>
          </a:ln>
        </p:spPr>
      </p:pic>
    </p:spTree>
    <p:extLst>
      <p:ext uri="{BB962C8B-B14F-4D97-AF65-F5344CB8AC3E}">
        <p14:creationId xmlns:p14="http://schemas.microsoft.com/office/powerpoint/2010/main" val="2284301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pic>
        <p:nvPicPr>
          <p:cNvPr id="4" name="Picture 3" descr="C:\Users\John\Pictures\Bespiegeling\Maskers\Kirchner_ Selfportrait as a soldier 1915.jpg"/>
          <p:cNvPicPr>
            <a:picLocks noChangeAspect="1" noChangeArrowheads="1"/>
          </p:cNvPicPr>
          <p:nvPr/>
        </p:nvPicPr>
        <p:blipFill>
          <a:blip r:embed="rId2" cstate="print"/>
          <a:srcRect/>
          <a:stretch>
            <a:fillRect/>
          </a:stretch>
        </p:blipFill>
        <p:spPr bwMode="auto">
          <a:xfrm>
            <a:off x="4788024" y="1040141"/>
            <a:ext cx="3888271" cy="4467200"/>
          </a:xfrm>
          <a:prstGeom prst="rect">
            <a:avLst/>
          </a:prstGeom>
          <a:noFill/>
          <a:ln w="9525">
            <a:noFill/>
            <a:miter lim="800000"/>
            <a:headEnd/>
            <a:tailEnd/>
          </a:ln>
        </p:spPr>
      </p:pic>
      <p:pic>
        <p:nvPicPr>
          <p:cNvPr id="5" name="Picture 4" descr="C:\Users\John\Pictures\Bespiegeling\Maskers\Kirchner_BerlinStreet 1913.jpg"/>
          <p:cNvPicPr>
            <a:picLocks noChangeAspect="1" noChangeArrowheads="1"/>
          </p:cNvPicPr>
          <p:nvPr/>
        </p:nvPicPr>
        <p:blipFill>
          <a:blip r:embed="rId3" cstate="print"/>
          <a:srcRect/>
          <a:stretch>
            <a:fillRect/>
          </a:stretch>
        </p:blipFill>
        <p:spPr bwMode="auto">
          <a:xfrm>
            <a:off x="467544" y="1040141"/>
            <a:ext cx="3680470" cy="4930118"/>
          </a:xfrm>
          <a:prstGeom prst="rect">
            <a:avLst/>
          </a:prstGeom>
          <a:noFill/>
          <a:ln w="9525">
            <a:noFill/>
            <a:miter lim="800000"/>
            <a:headEnd/>
            <a:tailEnd/>
          </a:ln>
        </p:spPr>
      </p:pic>
      <p:sp>
        <p:nvSpPr>
          <p:cNvPr id="8" name="Tekstvak 7"/>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Inleiding </a:t>
            </a:r>
            <a:endParaRPr lang="nl-NL" sz="2800" dirty="0">
              <a:solidFill>
                <a:schemeClr val="accent6"/>
              </a:solidFill>
            </a:endParaRPr>
          </a:p>
        </p:txBody>
      </p:sp>
      <p:sp>
        <p:nvSpPr>
          <p:cNvPr id="6" name="Text Box 7"/>
          <p:cNvSpPr txBox="1">
            <a:spLocks noChangeArrowheads="1"/>
          </p:cNvSpPr>
          <p:nvPr/>
        </p:nvSpPr>
        <p:spPr bwMode="auto">
          <a:xfrm>
            <a:off x="4999607" y="6077744"/>
            <a:ext cx="4252913" cy="646112"/>
          </a:xfrm>
          <a:prstGeom prst="rect">
            <a:avLst/>
          </a:prstGeom>
          <a:solidFill>
            <a:schemeClr val="accent6"/>
          </a:solidFill>
          <a:ln w="9525">
            <a:noFill/>
            <a:miter lim="800000"/>
            <a:headEnd/>
            <a:tailEnd/>
          </a:ln>
        </p:spPr>
        <p:txBody>
          <a:bodyPr>
            <a:spAutoFit/>
          </a:bodyPr>
          <a:lstStyle/>
          <a:p>
            <a:r>
              <a:rPr lang="nl-NL" sz="1200" dirty="0">
                <a:solidFill>
                  <a:schemeClr val="bg1"/>
                </a:solidFill>
              </a:rPr>
              <a:t>Met de gevestigde kunst heeft </a:t>
            </a:r>
            <a:r>
              <a:rPr lang="nl-NL" sz="1200" dirty="0" err="1">
                <a:solidFill>
                  <a:schemeClr val="bg1"/>
                </a:solidFill>
              </a:rPr>
              <a:t>Kirchner</a:t>
            </a:r>
            <a:r>
              <a:rPr lang="nl-NL" sz="1200" dirty="0">
                <a:solidFill>
                  <a:schemeClr val="bg1"/>
                </a:solidFill>
              </a:rPr>
              <a:t> weinig op. </a:t>
            </a:r>
            <a:br>
              <a:rPr lang="nl-NL" sz="1200" dirty="0">
                <a:solidFill>
                  <a:schemeClr val="bg1"/>
                </a:solidFill>
              </a:rPr>
            </a:br>
            <a:r>
              <a:rPr lang="nl-NL" sz="1200" dirty="0">
                <a:solidFill>
                  <a:schemeClr val="bg1"/>
                </a:solidFill>
              </a:rPr>
              <a:t>Liever laat hij zich inspireren door het volkenkundig </a:t>
            </a:r>
            <a:br>
              <a:rPr lang="nl-NL" sz="1200" dirty="0">
                <a:solidFill>
                  <a:schemeClr val="bg1"/>
                </a:solidFill>
              </a:rPr>
            </a:br>
            <a:r>
              <a:rPr lang="nl-NL" sz="1200" dirty="0">
                <a:solidFill>
                  <a:schemeClr val="bg1"/>
                </a:solidFill>
              </a:rPr>
              <a:t>museum in Dresden.</a:t>
            </a:r>
          </a:p>
        </p:txBody>
      </p:sp>
      <p:sp>
        <p:nvSpPr>
          <p:cNvPr id="9" name="Text Box 5"/>
          <p:cNvSpPr txBox="1">
            <a:spLocks noChangeArrowheads="1"/>
          </p:cNvSpPr>
          <p:nvPr/>
        </p:nvSpPr>
        <p:spPr bwMode="auto">
          <a:xfrm>
            <a:off x="4788024" y="5611452"/>
            <a:ext cx="2842445" cy="246221"/>
          </a:xfrm>
          <a:prstGeom prst="rect">
            <a:avLst/>
          </a:prstGeom>
          <a:noFill/>
          <a:ln w="9525">
            <a:noFill/>
            <a:miter lim="800000"/>
            <a:headEnd/>
            <a:tailEnd/>
          </a:ln>
        </p:spPr>
        <p:txBody>
          <a:bodyPr wrap="none">
            <a:spAutoFit/>
          </a:bodyPr>
          <a:lstStyle/>
          <a:p>
            <a:r>
              <a:rPr lang="nl-NL" sz="1000" dirty="0" smtClean="0"/>
              <a:t>Ernst Ludwig </a:t>
            </a:r>
            <a:r>
              <a:rPr lang="nl-NL" sz="1000" dirty="0" err="1" smtClean="0"/>
              <a:t>Kirchner</a:t>
            </a:r>
            <a:r>
              <a:rPr lang="nl-NL" sz="1000" dirty="0" smtClean="0"/>
              <a:t> , zelfportret </a:t>
            </a:r>
            <a:r>
              <a:rPr lang="nl-NL" sz="1000" dirty="0"/>
              <a:t>als soldaat 1915</a:t>
            </a:r>
          </a:p>
        </p:txBody>
      </p:sp>
      <p:sp>
        <p:nvSpPr>
          <p:cNvPr id="10" name="Text Box 6"/>
          <p:cNvSpPr txBox="1">
            <a:spLocks noChangeArrowheads="1"/>
          </p:cNvSpPr>
          <p:nvPr/>
        </p:nvSpPr>
        <p:spPr bwMode="auto">
          <a:xfrm>
            <a:off x="458028" y="6059126"/>
            <a:ext cx="2473754" cy="246221"/>
          </a:xfrm>
          <a:prstGeom prst="rect">
            <a:avLst/>
          </a:prstGeom>
          <a:noFill/>
          <a:ln w="9525">
            <a:noFill/>
            <a:miter lim="800000"/>
            <a:headEnd/>
            <a:tailEnd/>
          </a:ln>
        </p:spPr>
        <p:txBody>
          <a:bodyPr wrap="none">
            <a:spAutoFit/>
          </a:bodyPr>
          <a:lstStyle/>
          <a:p>
            <a:r>
              <a:rPr lang="nl-NL" sz="1000" dirty="0" smtClean="0"/>
              <a:t>Ernst Ludwig </a:t>
            </a:r>
            <a:r>
              <a:rPr lang="nl-NL" sz="1000" dirty="0" err="1" smtClean="0"/>
              <a:t>Kirchner</a:t>
            </a:r>
            <a:r>
              <a:rPr lang="nl-NL" sz="1000" dirty="0" smtClean="0"/>
              <a:t>, Straat </a:t>
            </a:r>
            <a:r>
              <a:rPr lang="nl-NL" sz="1000" dirty="0"/>
              <a:t>in Berlijn 1913</a:t>
            </a:r>
          </a:p>
        </p:txBody>
      </p:sp>
    </p:spTree>
    <p:extLst>
      <p:ext uri="{BB962C8B-B14F-4D97-AF65-F5344CB8AC3E}">
        <p14:creationId xmlns:p14="http://schemas.microsoft.com/office/powerpoint/2010/main" val="17535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4" name="Text Box 10"/>
          <p:cNvSpPr txBox="1">
            <a:spLocks noChangeArrowheads="1"/>
          </p:cNvSpPr>
          <p:nvPr/>
        </p:nvSpPr>
        <p:spPr bwMode="auto">
          <a:xfrm>
            <a:off x="5410200" y="5486400"/>
            <a:ext cx="3492500" cy="1169551"/>
          </a:xfrm>
          <a:prstGeom prst="rect">
            <a:avLst/>
          </a:prstGeom>
          <a:solidFill>
            <a:schemeClr val="accent6"/>
          </a:solidFill>
          <a:ln w="9525">
            <a:noFill/>
            <a:miter lim="800000"/>
            <a:headEnd/>
            <a:tailEnd/>
          </a:ln>
        </p:spPr>
        <p:txBody>
          <a:bodyPr>
            <a:spAutoFit/>
          </a:bodyPr>
          <a:lstStyle/>
          <a:p>
            <a:r>
              <a:rPr lang="nl-NL" sz="1400" b="1" dirty="0" err="1" smtClean="0">
                <a:solidFill>
                  <a:schemeClr val="bg1"/>
                </a:solidFill>
              </a:rPr>
              <a:t>Marinetti</a:t>
            </a:r>
            <a:r>
              <a:rPr lang="nl-NL" sz="1400" b="1" dirty="0" smtClean="0">
                <a:solidFill>
                  <a:schemeClr val="bg1"/>
                </a:solidFill>
              </a:rPr>
              <a:t> 1909</a:t>
            </a:r>
            <a:r>
              <a:rPr lang="nl-NL" sz="1400" dirty="0" smtClean="0">
                <a:solidFill>
                  <a:schemeClr val="bg1"/>
                </a:solidFill>
              </a:rPr>
              <a:t>: </a:t>
            </a:r>
            <a:r>
              <a:rPr lang="nl-NL" sz="1400" i="1" dirty="0">
                <a:solidFill>
                  <a:schemeClr val="bg1"/>
                </a:solidFill>
                <a:latin typeface="Times New Roman" pitchFamily="18" charset="0"/>
              </a:rPr>
              <a:t>‘</a:t>
            </a:r>
            <a:r>
              <a:rPr lang="nl-NL" sz="1400" i="1" dirty="0">
                <a:solidFill>
                  <a:schemeClr val="bg1"/>
                </a:solidFill>
              </a:rPr>
              <a:t>Wij bezingen </a:t>
            </a:r>
            <a:r>
              <a:rPr lang="nl-NL" sz="1400" i="1" dirty="0">
                <a:solidFill>
                  <a:schemeClr val="bg1"/>
                </a:solidFill>
                <a:latin typeface="Times New Roman" pitchFamily="18" charset="0"/>
              </a:rPr>
              <a:t>…</a:t>
            </a:r>
            <a:r>
              <a:rPr lang="nl-NL" sz="1400" i="1" dirty="0">
                <a:solidFill>
                  <a:schemeClr val="bg1"/>
                </a:solidFill>
              </a:rPr>
              <a:t> de glijdende vlucht van </a:t>
            </a:r>
            <a:r>
              <a:rPr lang="nl-NL" sz="1400" i="1" dirty="0" err="1">
                <a:solidFill>
                  <a:schemeClr val="bg1"/>
                </a:solidFill>
              </a:rPr>
              <a:t>vliegtuigen,waarvan</a:t>
            </a:r>
            <a:r>
              <a:rPr lang="nl-NL" sz="1400" i="1" dirty="0">
                <a:solidFill>
                  <a:schemeClr val="bg1"/>
                </a:solidFill>
              </a:rPr>
              <a:t> de propeller als een vlag in de wind klappert en lijkt te applaudisseren als een enthousiaste menigte.</a:t>
            </a:r>
            <a:r>
              <a:rPr lang="nl-NL" sz="1400" i="1" dirty="0">
                <a:solidFill>
                  <a:schemeClr val="bg1"/>
                </a:solidFill>
                <a:latin typeface="Times New Roman" pitchFamily="18" charset="0"/>
              </a:rPr>
              <a:t>’</a:t>
            </a:r>
            <a:endParaRPr lang="nl-NL" sz="1400" i="1" dirty="0">
              <a:solidFill>
                <a:schemeClr val="bg1"/>
              </a:solidFill>
            </a:endParaRPr>
          </a:p>
        </p:txBody>
      </p:sp>
      <p:sp>
        <p:nvSpPr>
          <p:cNvPr id="6" name="Tekstvak 5"/>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Inleiding </a:t>
            </a:r>
            <a:endParaRPr lang="nl-NL" sz="2800" dirty="0">
              <a:solidFill>
                <a:schemeClr val="accent6"/>
              </a:solidFill>
            </a:endParaRPr>
          </a:p>
        </p:txBody>
      </p:sp>
      <p:pic>
        <p:nvPicPr>
          <p:cNvPr id="2050" name="Picture 2" descr="http://www.artinvest2000.com/balla_velocita-astrat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1196752"/>
            <a:ext cx="4943475" cy="399097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410200" y="1196752"/>
            <a:ext cx="3338264" cy="523220"/>
          </a:xfrm>
          <a:prstGeom prst="rect">
            <a:avLst/>
          </a:prstGeom>
          <a:noFill/>
        </p:spPr>
        <p:txBody>
          <a:bodyPr wrap="square" rtlCol="0">
            <a:spAutoFit/>
          </a:bodyPr>
          <a:lstStyle/>
          <a:p>
            <a:r>
              <a:rPr lang="nl-NL" sz="1400" dirty="0" smtClean="0"/>
              <a:t>Giacomo </a:t>
            </a:r>
            <a:r>
              <a:rPr lang="nl-NL" sz="1400" dirty="0" err="1" smtClean="0"/>
              <a:t>Balla</a:t>
            </a:r>
            <a:r>
              <a:rPr lang="nl-NL" sz="1400" dirty="0" smtClean="0"/>
              <a:t> </a:t>
            </a:r>
          </a:p>
          <a:p>
            <a:r>
              <a:rPr lang="nl-NL" sz="1400" dirty="0" smtClean="0"/>
              <a:t>Voortsnellende auto + licht + lawaai 1913</a:t>
            </a:r>
            <a:endParaRPr lang="nl-NL" sz="1400" dirty="0"/>
          </a:p>
        </p:txBody>
      </p:sp>
      <p:pic>
        <p:nvPicPr>
          <p:cNvPr id="9" name="Picture 13" descr="C:\Users\John\Pictures\Bespiegeling\Vliegen\Balla_Hond aan de lijn 1912.jpg"/>
          <p:cNvPicPr>
            <a:picLocks noChangeAspect="1" noChangeArrowheads="1"/>
          </p:cNvPicPr>
          <p:nvPr/>
        </p:nvPicPr>
        <p:blipFill>
          <a:blip r:embed="rId3" cstate="print"/>
          <a:srcRect/>
          <a:stretch>
            <a:fillRect/>
          </a:stretch>
        </p:blipFill>
        <p:spPr bwMode="auto">
          <a:xfrm>
            <a:off x="5652120" y="3511328"/>
            <a:ext cx="1981200" cy="1676400"/>
          </a:xfrm>
          <a:prstGeom prst="rect">
            <a:avLst/>
          </a:prstGeom>
          <a:noFill/>
          <a:ln w="9525">
            <a:noFill/>
            <a:miter lim="800000"/>
            <a:headEnd/>
            <a:tailEnd/>
          </a:ln>
        </p:spPr>
      </p:pic>
      <p:sp>
        <p:nvSpPr>
          <p:cNvPr id="8" name="Rechthoek 7"/>
          <p:cNvSpPr/>
          <p:nvPr/>
        </p:nvSpPr>
        <p:spPr>
          <a:xfrm>
            <a:off x="7633320" y="4548659"/>
            <a:ext cx="4572000" cy="600164"/>
          </a:xfrm>
          <a:prstGeom prst="rect">
            <a:avLst/>
          </a:prstGeom>
        </p:spPr>
        <p:txBody>
          <a:bodyPr>
            <a:spAutoFit/>
          </a:bodyPr>
          <a:lstStyle/>
          <a:p>
            <a:r>
              <a:rPr lang="nl-NL" sz="1100" dirty="0" smtClean="0"/>
              <a:t>Giacomo </a:t>
            </a:r>
            <a:r>
              <a:rPr lang="nl-NL" sz="1100" dirty="0" err="1" smtClean="0"/>
              <a:t>Balla</a:t>
            </a:r>
            <a:r>
              <a:rPr lang="nl-NL" sz="1100" dirty="0" smtClean="0"/>
              <a:t> </a:t>
            </a:r>
          </a:p>
          <a:p>
            <a:r>
              <a:rPr lang="nl-NL" sz="1100" dirty="0" smtClean="0"/>
              <a:t>Hond aan de lijn</a:t>
            </a:r>
          </a:p>
          <a:p>
            <a:r>
              <a:rPr lang="nl-NL" sz="1100" dirty="0" smtClean="0"/>
              <a:t>1912</a:t>
            </a:r>
            <a:endParaRPr lang="nl-NL" sz="1100" dirty="0"/>
          </a:p>
        </p:txBody>
      </p:sp>
    </p:spTree>
    <p:extLst>
      <p:ext uri="{BB962C8B-B14F-4D97-AF65-F5344CB8AC3E}">
        <p14:creationId xmlns:p14="http://schemas.microsoft.com/office/powerpoint/2010/main" val="2978425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5" name="Tekstvak 4"/>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Expressionisme, </a:t>
            </a:r>
            <a:r>
              <a:rPr lang="nl-NL" sz="2800" dirty="0" err="1" smtClean="0">
                <a:solidFill>
                  <a:schemeClr val="accent6"/>
                </a:solidFill>
              </a:rPr>
              <a:t>oerdans</a:t>
            </a:r>
            <a:r>
              <a:rPr lang="nl-NL" sz="2800" dirty="0" smtClean="0">
                <a:solidFill>
                  <a:schemeClr val="accent6"/>
                </a:solidFill>
              </a:rPr>
              <a:t> </a:t>
            </a:r>
            <a:r>
              <a:rPr lang="nl-NL" sz="1200" dirty="0" err="1" smtClean="0">
                <a:solidFill>
                  <a:schemeClr val="accent6"/>
                </a:solidFill>
              </a:rPr>
              <a:t>blz</a:t>
            </a:r>
            <a:r>
              <a:rPr lang="nl-NL" sz="1200" dirty="0" smtClean="0">
                <a:solidFill>
                  <a:schemeClr val="accent6"/>
                </a:solidFill>
              </a:rPr>
              <a:t> 38-39</a:t>
            </a:r>
            <a:r>
              <a:rPr lang="nl-NL" sz="2800" dirty="0" smtClean="0">
                <a:solidFill>
                  <a:schemeClr val="accent6"/>
                </a:solidFill>
              </a:rPr>
              <a:t> </a:t>
            </a:r>
            <a:endParaRPr lang="nl-NL" sz="2800" dirty="0">
              <a:solidFill>
                <a:schemeClr val="accent6"/>
              </a:solidFill>
            </a:endParaRPr>
          </a:p>
        </p:txBody>
      </p:sp>
      <p:sp>
        <p:nvSpPr>
          <p:cNvPr id="6" name="Tekstvak 5"/>
          <p:cNvSpPr txBox="1"/>
          <p:nvPr/>
        </p:nvSpPr>
        <p:spPr>
          <a:xfrm>
            <a:off x="323528" y="1124744"/>
            <a:ext cx="8352928" cy="523220"/>
          </a:xfrm>
          <a:prstGeom prst="rect">
            <a:avLst/>
          </a:prstGeom>
          <a:noFill/>
        </p:spPr>
        <p:txBody>
          <a:bodyPr wrap="square" rtlCol="0">
            <a:spAutoFit/>
          </a:bodyPr>
          <a:lstStyle/>
          <a:p>
            <a:r>
              <a:rPr lang="nl-NL" sz="1400" dirty="0" smtClean="0"/>
              <a:t>De wekelijkheid is meer dan alles wat we kunnen zien of horen, achter die waarneembare werkelijkheid houden zich emoties schuil, angst, woede, verdriet etc. </a:t>
            </a:r>
            <a:endParaRPr lang="nl-NL" sz="1400" dirty="0"/>
          </a:p>
        </p:txBody>
      </p:sp>
      <p:sp>
        <p:nvSpPr>
          <p:cNvPr id="9" name="Text Box 4"/>
          <p:cNvSpPr txBox="1">
            <a:spLocks noChangeArrowheads="1"/>
          </p:cNvSpPr>
          <p:nvPr/>
        </p:nvSpPr>
        <p:spPr bwMode="auto">
          <a:xfrm>
            <a:off x="7228681" y="6418617"/>
            <a:ext cx="1046163" cy="246063"/>
          </a:xfrm>
          <a:prstGeom prst="rect">
            <a:avLst/>
          </a:prstGeom>
          <a:noFill/>
          <a:ln w="9525">
            <a:noFill/>
            <a:miter lim="800000"/>
            <a:headEnd/>
            <a:tailEnd/>
          </a:ln>
        </p:spPr>
        <p:txBody>
          <a:bodyPr wrap="none">
            <a:spAutoFit/>
          </a:bodyPr>
          <a:lstStyle/>
          <a:p>
            <a:r>
              <a:rPr lang="nl-NL" sz="1000" baseline="0">
                <a:solidFill>
                  <a:schemeClr val="bg1"/>
                </a:solidFill>
                <a:latin typeface="Arial" charset="0"/>
              </a:rPr>
              <a:t>Vaslav Nijinsky</a:t>
            </a:r>
          </a:p>
        </p:txBody>
      </p:sp>
      <p:sp>
        <p:nvSpPr>
          <p:cNvPr id="10" name="Text Box 6"/>
          <p:cNvSpPr txBox="1">
            <a:spLocks noChangeArrowheads="1"/>
          </p:cNvSpPr>
          <p:nvPr/>
        </p:nvSpPr>
        <p:spPr bwMode="auto">
          <a:xfrm>
            <a:off x="381000" y="1650841"/>
            <a:ext cx="5791200" cy="1661993"/>
          </a:xfrm>
          <a:prstGeom prst="rect">
            <a:avLst/>
          </a:prstGeom>
          <a:noFill/>
          <a:ln w="9525">
            <a:noFill/>
            <a:miter lim="800000"/>
            <a:headEnd/>
            <a:tailEnd/>
          </a:ln>
        </p:spPr>
        <p:txBody>
          <a:bodyPr>
            <a:spAutoFit/>
          </a:bodyPr>
          <a:lstStyle/>
          <a:p>
            <a:endParaRPr lang="nl-NL" sz="1400" dirty="0" smtClean="0"/>
          </a:p>
          <a:p>
            <a:r>
              <a:rPr lang="nl-NL" sz="1400" dirty="0" smtClean="0"/>
              <a:t>Ballet </a:t>
            </a:r>
            <a:r>
              <a:rPr lang="nl-NL" sz="1400" dirty="0" err="1" smtClean="0"/>
              <a:t>russes</a:t>
            </a:r>
            <a:r>
              <a:rPr lang="nl-NL" sz="1800" baseline="0" dirty="0">
                <a:solidFill>
                  <a:srgbClr val="376092"/>
                </a:solidFill>
              </a:rPr>
              <a:t/>
            </a:r>
            <a:br>
              <a:rPr lang="nl-NL" sz="1800" baseline="0" dirty="0">
                <a:solidFill>
                  <a:srgbClr val="376092"/>
                </a:solidFill>
              </a:rPr>
            </a:br>
            <a:endParaRPr lang="nl-NL" sz="1800" baseline="0" dirty="0">
              <a:solidFill>
                <a:srgbClr val="376092"/>
              </a:solidFill>
            </a:endParaRPr>
          </a:p>
          <a:p>
            <a:r>
              <a:rPr lang="nl-NL" sz="1400" baseline="0" dirty="0" err="1"/>
              <a:t>Diaghilev</a:t>
            </a:r>
            <a:r>
              <a:rPr lang="nl-NL" sz="1400" baseline="0" dirty="0"/>
              <a:t> (leider gezelschap)</a:t>
            </a:r>
          </a:p>
          <a:p>
            <a:r>
              <a:rPr lang="nl-NL" sz="1400" baseline="0" dirty="0" err="1"/>
              <a:t>Vaslav</a:t>
            </a:r>
            <a:r>
              <a:rPr lang="nl-NL" sz="1400" baseline="0" dirty="0"/>
              <a:t> </a:t>
            </a:r>
            <a:r>
              <a:rPr lang="nl-NL" sz="1400" baseline="0" dirty="0" err="1"/>
              <a:t>Nijinski</a:t>
            </a:r>
            <a:r>
              <a:rPr lang="nl-NL" sz="1400" baseline="0" dirty="0"/>
              <a:t> </a:t>
            </a:r>
            <a:r>
              <a:rPr lang="nl-NL" sz="1400" i="1" baseline="0" dirty="0"/>
              <a:t>‘hij spring zo hoog dat zelfs de vogels jaloers zijn’.</a:t>
            </a:r>
            <a:r>
              <a:rPr lang="nl-NL" sz="1400" baseline="0" dirty="0"/>
              <a:t/>
            </a:r>
            <a:br>
              <a:rPr lang="nl-NL" sz="1400" baseline="0" dirty="0"/>
            </a:br>
            <a:r>
              <a:rPr lang="nl-NL" sz="1400" baseline="0" dirty="0"/>
              <a:t>Léon Bakst (kostuumontwerp)</a:t>
            </a:r>
          </a:p>
          <a:p>
            <a:r>
              <a:rPr lang="nl-NL" sz="1400" baseline="0" dirty="0"/>
              <a:t>Igor Stravinsky (componist)</a:t>
            </a:r>
            <a:endParaRPr lang="nl-NL" sz="2000" baseline="0" dirty="0"/>
          </a:p>
        </p:txBody>
      </p:sp>
      <p:pic>
        <p:nvPicPr>
          <p:cNvPr id="11" name="Picture 7" descr="C:\Users\John\Pictures\Bespiegeling\Rituele oerdans\Nijinsky.jpg"/>
          <p:cNvPicPr>
            <a:picLocks noChangeAspect="1" noChangeArrowheads="1"/>
          </p:cNvPicPr>
          <p:nvPr/>
        </p:nvPicPr>
        <p:blipFill>
          <a:blip r:embed="rId2"/>
          <a:srcRect/>
          <a:stretch>
            <a:fillRect/>
          </a:stretch>
        </p:blipFill>
        <p:spPr bwMode="auto">
          <a:xfrm>
            <a:off x="6616195" y="1587235"/>
            <a:ext cx="2271136" cy="4130607"/>
          </a:xfrm>
          <a:prstGeom prst="rect">
            <a:avLst/>
          </a:prstGeom>
          <a:noFill/>
          <a:ln w="9525">
            <a:noFill/>
            <a:miter lim="800000"/>
            <a:headEnd/>
            <a:tailEnd/>
          </a:ln>
        </p:spPr>
      </p:pic>
      <p:pic>
        <p:nvPicPr>
          <p:cNvPr id="12" name="Picture 9" descr="C:\Users\John\Pictures\Bespiegeling\Rituele oerdans\Léon Bakst_Kostuum voor Nijinsky 1912.jpg"/>
          <p:cNvPicPr>
            <a:picLocks noChangeAspect="1" noChangeArrowheads="1"/>
          </p:cNvPicPr>
          <p:nvPr/>
        </p:nvPicPr>
        <p:blipFill>
          <a:blip r:embed="rId3"/>
          <a:srcRect/>
          <a:stretch>
            <a:fillRect/>
          </a:stretch>
        </p:blipFill>
        <p:spPr bwMode="auto">
          <a:xfrm>
            <a:off x="304800" y="3657600"/>
            <a:ext cx="1958975" cy="2946400"/>
          </a:xfrm>
          <a:prstGeom prst="rect">
            <a:avLst/>
          </a:prstGeom>
          <a:noFill/>
          <a:ln w="9525">
            <a:noFill/>
            <a:miter lim="800000"/>
            <a:headEnd/>
            <a:tailEnd/>
          </a:ln>
        </p:spPr>
      </p:pic>
      <p:pic>
        <p:nvPicPr>
          <p:cNvPr id="13" name="Picture 10" descr="C:\Users\John\Pictures\Bespiegeling\Rituele oerdans\Léon Bakst-narcisse.jpg"/>
          <p:cNvPicPr>
            <a:picLocks noChangeAspect="1" noChangeArrowheads="1"/>
          </p:cNvPicPr>
          <p:nvPr/>
        </p:nvPicPr>
        <p:blipFill>
          <a:blip r:embed="rId4"/>
          <a:srcRect/>
          <a:stretch>
            <a:fillRect/>
          </a:stretch>
        </p:blipFill>
        <p:spPr bwMode="auto">
          <a:xfrm>
            <a:off x="2438400" y="3657600"/>
            <a:ext cx="1981200" cy="2895600"/>
          </a:xfrm>
          <a:prstGeom prst="rect">
            <a:avLst/>
          </a:prstGeom>
          <a:noFill/>
          <a:ln w="9525">
            <a:noFill/>
            <a:miter lim="800000"/>
            <a:headEnd/>
            <a:tailEnd/>
          </a:ln>
        </p:spPr>
      </p:pic>
      <p:sp>
        <p:nvSpPr>
          <p:cNvPr id="14" name="Text Box 11"/>
          <p:cNvSpPr txBox="1">
            <a:spLocks noChangeArrowheads="1"/>
          </p:cNvSpPr>
          <p:nvPr/>
        </p:nvSpPr>
        <p:spPr bwMode="auto">
          <a:xfrm>
            <a:off x="381000" y="6583363"/>
            <a:ext cx="1966913" cy="246062"/>
          </a:xfrm>
          <a:prstGeom prst="rect">
            <a:avLst/>
          </a:prstGeom>
          <a:noFill/>
          <a:ln w="9525">
            <a:noFill/>
            <a:miter lim="800000"/>
            <a:headEnd/>
            <a:tailEnd/>
          </a:ln>
        </p:spPr>
        <p:txBody>
          <a:bodyPr>
            <a:spAutoFit/>
          </a:bodyPr>
          <a:lstStyle/>
          <a:p>
            <a:r>
              <a:rPr lang="nl-NL" sz="1000" baseline="0">
                <a:solidFill>
                  <a:schemeClr val="bg1"/>
                </a:solidFill>
                <a:latin typeface="Arial" charset="0"/>
              </a:rPr>
              <a:t>Kostuum voor een Faune</a:t>
            </a:r>
          </a:p>
        </p:txBody>
      </p:sp>
      <p:sp>
        <p:nvSpPr>
          <p:cNvPr id="15" name="Text Box 12"/>
          <p:cNvSpPr txBox="1">
            <a:spLocks noChangeArrowheads="1"/>
          </p:cNvSpPr>
          <p:nvPr/>
        </p:nvSpPr>
        <p:spPr bwMode="auto">
          <a:xfrm>
            <a:off x="2438400" y="6583363"/>
            <a:ext cx="1981200" cy="246062"/>
          </a:xfrm>
          <a:prstGeom prst="rect">
            <a:avLst/>
          </a:prstGeom>
          <a:noFill/>
          <a:ln w="9525">
            <a:noFill/>
            <a:miter lim="800000"/>
            <a:headEnd/>
            <a:tailEnd/>
          </a:ln>
        </p:spPr>
        <p:txBody>
          <a:bodyPr>
            <a:spAutoFit/>
          </a:bodyPr>
          <a:lstStyle/>
          <a:p>
            <a:r>
              <a:rPr lang="nl-NL" sz="1000" baseline="0">
                <a:solidFill>
                  <a:schemeClr val="bg1"/>
                </a:solidFill>
                <a:latin typeface="Arial" charset="0"/>
              </a:rPr>
              <a:t>Kostuum voor Narcissus</a:t>
            </a:r>
          </a:p>
        </p:txBody>
      </p:sp>
      <p:sp>
        <p:nvSpPr>
          <p:cNvPr id="16" name="Text Box 14"/>
          <p:cNvSpPr txBox="1">
            <a:spLocks noChangeArrowheads="1"/>
          </p:cNvSpPr>
          <p:nvPr/>
        </p:nvSpPr>
        <p:spPr bwMode="auto">
          <a:xfrm>
            <a:off x="5625008" y="5717842"/>
            <a:ext cx="3627512" cy="646331"/>
          </a:xfrm>
          <a:prstGeom prst="rect">
            <a:avLst/>
          </a:prstGeom>
          <a:solidFill>
            <a:schemeClr val="accent6"/>
          </a:solidFill>
          <a:ln w="9525">
            <a:noFill/>
            <a:miter lim="800000"/>
            <a:headEnd/>
            <a:tailEnd/>
          </a:ln>
        </p:spPr>
        <p:txBody>
          <a:bodyPr wrap="square">
            <a:spAutoFit/>
          </a:bodyPr>
          <a:lstStyle/>
          <a:p>
            <a:r>
              <a:rPr lang="nl-NL" sz="1200" baseline="0" dirty="0">
                <a:solidFill>
                  <a:schemeClr val="bg1"/>
                </a:solidFill>
              </a:rPr>
              <a:t>In plaats van sentimentele verfijning, belichaamt </a:t>
            </a:r>
            <a:r>
              <a:rPr lang="nl-NL" sz="1200" baseline="0" dirty="0" err="1">
                <a:solidFill>
                  <a:schemeClr val="bg1"/>
                </a:solidFill>
              </a:rPr>
              <a:t>Nijinsky</a:t>
            </a:r>
            <a:r>
              <a:rPr lang="nl-NL" sz="1200" baseline="0" dirty="0">
                <a:solidFill>
                  <a:schemeClr val="bg1"/>
                </a:solidFill>
              </a:rPr>
              <a:t> ongetemde driften op een bijna dierlijke manier.</a:t>
            </a:r>
          </a:p>
        </p:txBody>
      </p:sp>
    </p:spTree>
    <p:extLst>
      <p:ext uri="{BB962C8B-B14F-4D97-AF65-F5344CB8AC3E}">
        <p14:creationId xmlns:p14="http://schemas.microsoft.com/office/powerpoint/2010/main" val="579326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5" name="Tekstvak 4"/>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Expressionisme</a:t>
            </a:r>
            <a:r>
              <a:rPr lang="nl-NL" sz="2800" dirty="0">
                <a:solidFill>
                  <a:schemeClr val="accent6"/>
                </a:solidFill>
              </a:rPr>
              <a:t> , </a:t>
            </a:r>
            <a:r>
              <a:rPr lang="nl-NL" sz="2800" dirty="0" err="1">
                <a:solidFill>
                  <a:schemeClr val="accent6"/>
                </a:solidFill>
              </a:rPr>
              <a:t>oerdans</a:t>
            </a:r>
            <a:r>
              <a:rPr lang="nl-NL" sz="2800" dirty="0">
                <a:solidFill>
                  <a:schemeClr val="accent6"/>
                </a:solidFill>
              </a:rPr>
              <a:t> </a:t>
            </a:r>
            <a:r>
              <a:rPr lang="nl-NL" sz="1200" dirty="0" err="1">
                <a:solidFill>
                  <a:schemeClr val="accent6"/>
                </a:solidFill>
              </a:rPr>
              <a:t>blz</a:t>
            </a:r>
            <a:r>
              <a:rPr lang="nl-NL" sz="1200" dirty="0">
                <a:solidFill>
                  <a:schemeClr val="accent6"/>
                </a:solidFill>
              </a:rPr>
              <a:t> 38-39</a:t>
            </a:r>
            <a:r>
              <a:rPr lang="nl-NL" sz="2800" dirty="0" smtClean="0">
                <a:solidFill>
                  <a:schemeClr val="accent6"/>
                </a:solidFill>
              </a:rPr>
              <a:t> </a:t>
            </a:r>
            <a:endParaRPr lang="nl-NL" sz="2800" dirty="0">
              <a:solidFill>
                <a:schemeClr val="accent6"/>
              </a:solidFill>
            </a:endParaRPr>
          </a:p>
        </p:txBody>
      </p:sp>
      <p:pic>
        <p:nvPicPr>
          <p:cNvPr id="6" name="Picture 1032" descr="C:\Users\John\Pictures\Bespiegeling\H11Spiegel\Rituele oerdans\Nijinsky2.jpg"/>
          <p:cNvPicPr>
            <a:picLocks noChangeAspect="1" noChangeArrowheads="1"/>
          </p:cNvPicPr>
          <p:nvPr/>
        </p:nvPicPr>
        <p:blipFill>
          <a:blip r:embed="rId2"/>
          <a:srcRect/>
          <a:stretch>
            <a:fillRect/>
          </a:stretch>
        </p:blipFill>
        <p:spPr bwMode="auto">
          <a:xfrm>
            <a:off x="6234316" y="1052736"/>
            <a:ext cx="2909684" cy="4509864"/>
          </a:xfrm>
          <a:prstGeom prst="rect">
            <a:avLst/>
          </a:prstGeom>
          <a:noFill/>
          <a:ln w="9525">
            <a:noFill/>
            <a:miter lim="800000"/>
            <a:headEnd/>
            <a:tailEnd/>
          </a:ln>
        </p:spPr>
      </p:pic>
      <p:sp>
        <p:nvSpPr>
          <p:cNvPr id="7" name="Text Box 1029"/>
          <p:cNvSpPr txBox="1">
            <a:spLocks noChangeArrowheads="1"/>
          </p:cNvSpPr>
          <p:nvPr/>
        </p:nvSpPr>
        <p:spPr bwMode="auto">
          <a:xfrm>
            <a:off x="152400" y="960438"/>
            <a:ext cx="5355704" cy="2677656"/>
          </a:xfrm>
          <a:prstGeom prst="rect">
            <a:avLst/>
          </a:prstGeom>
          <a:noFill/>
          <a:ln w="9525">
            <a:noFill/>
            <a:miter lim="800000"/>
            <a:headEnd/>
            <a:tailEnd/>
          </a:ln>
        </p:spPr>
        <p:txBody>
          <a:bodyPr wrap="square">
            <a:spAutoFit/>
          </a:bodyPr>
          <a:lstStyle/>
          <a:p>
            <a:endParaRPr lang="nl-NL" sz="2400" b="1" baseline="0" dirty="0">
              <a:solidFill>
                <a:schemeClr val="accent1"/>
              </a:solidFill>
            </a:endParaRPr>
          </a:p>
          <a:p>
            <a:r>
              <a:rPr lang="nl-NL" sz="1400" dirty="0"/>
              <a:t>Le </a:t>
            </a:r>
            <a:r>
              <a:rPr lang="nl-NL" sz="1400" dirty="0" err="1"/>
              <a:t>sacre</a:t>
            </a:r>
            <a:r>
              <a:rPr lang="nl-NL" sz="1400" dirty="0"/>
              <a:t> du </a:t>
            </a:r>
            <a:r>
              <a:rPr lang="nl-NL" sz="1400" dirty="0" err="1"/>
              <a:t>printemps</a:t>
            </a:r>
            <a:r>
              <a:rPr lang="nl-NL" sz="1400" dirty="0"/>
              <a:t>, ballet </a:t>
            </a:r>
            <a:r>
              <a:rPr lang="nl-NL" sz="1400" dirty="0" err="1"/>
              <a:t>russes</a:t>
            </a:r>
            <a:r>
              <a:rPr lang="nl-NL" dirty="0">
                <a:solidFill>
                  <a:srgbClr val="376092"/>
                </a:solidFill>
              </a:rPr>
              <a:t/>
            </a:r>
            <a:br>
              <a:rPr lang="nl-NL" dirty="0">
                <a:solidFill>
                  <a:srgbClr val="376092"/>
                </a:solidFill>
              </a:rPr>
            </a:br>
            <a:endParaRPr lang="nl-NL" dirty="0">
              <a:solidFill>
                <a:srgbClr val="376092"/>
              </a:solidFill>
            </a:endParaRPr>
          </a:p>
          <a:p>
            <a:r>
              <a:rPr lang="nl-NL" sz="1400" baseline="0" dirty="0" err="1" smtClean="0"/>
              <a:t>Russchische</a:t>
            </a:r>
            <a:r>
              <a:rPr lang="nl-NL" sz="1400" baseline="0" dirty="0" smtClean="0"/>
              <a:t> </a:t>
            </a:r>
            <a:r>
              <a:rPr lang="nl-NL" sz="1400" baseline="0" dirty="0"/>
              <a:t>traditie, de lente te vieren. </a:t>
            </a:r>
          </a:p>
          <a:p>
            <a:r>
              <a:rPr lang="nl-NL" sz="1400" baseline="0" dirty="0" smtClean="0"/>
              <a:t>Stravinsky </a:t>
            </a:r>
            <a:r>
              <a:rPr lang="nl-NL" sz="1400" baseline="0" dirty="0"/>
              <a:t>vertolkt het geweld door een ingewikkelde opeenstapeling van akkoorden, een uitbarsting van klanken en onregelmatige ritmische structuren: </a:t>
            </a:r>
            <a:r>
              <a:rPr lang="nl-NL" sz="1400" b="1" baseline="0" dirty="0">
                <a:solidFill>
                  <a:srgbClr val="009900"/>
                </a:solidFill>
              </a:rPr>
              <a:t>ostinato’s</a:t>
            </a:r>
            <a:r>
              <a:rPr lang="nl-NL" sz="1400" baseline="0" dirty="0"/>
              <a:t> . </a:t>
            </a:r>
          </a:p>
          <a:p>
            <a:r>
              <a:rPr lang="nl-NL" sz="1400" baseline="0" dirty="0"/>
              <a:t>Dit principe van herhaling is veel meer eigen aan oosterse muziek. </a:t>
            </a:r>
            <a:br>
              <a:rPr lang="nl-NL" sz="1400" baseline="0" dirty="0"/>
            </a:br>
            <a:endParaRPr lang="nl-NL" sz="1400" baseline="0" dirty="0"/>
          </a:p>
          <a:p>
            <a:r>
              <a:rPr lang="nl-NL" sz="1400" baseline="0" dirty="0"/>
              <a:t>Dans: blootsvoets stampvoeten, zwaartekracht wint van gewichtloosheid: lichamen storten zich ter aarde. </a:t>
            </a:r>
          </a:p>
        </p:txBody>
      </p:sp>
      <p:pic>
        <p:nvPicPr>
          <p:cNvPr id="8" name="Picture 1033" descr="C:\Users\John\Pictures\Bespiegeling\H11Spiegel\Rituele oerdans\Sacre-du-.bmp"/>
          <p:cNvPicPr>
            <a:picLocks noChangeAspect="1" noChangeArrowheads="1"/>
          </p:cNvPicPr>
          <p:nvPr/>
        </p:nvPicPr>
        <p:blipFill>
          <a:blip r:embed="rId3"/>
          <a:srcRect/>
          <a:stretch>
            <a:fillRect/>
          </a:stretch>
        </p:blipFill>
        <p:spPr bwMode="auto">
          <a:xfrm>
            <a:off x="228600" y="3733800"/>
            <a:ext cx="4191000" cy="2662238"/>
          </a:xfrm>
          <a:prstGeom prst="rect">
            <a:avLst/>
          </a:prstGeom>
          <a:noFill/>
          <a:ln w="9525">
            <a:noFill/>
            <a:miter lim="800000"/>
            <a:headEnd/>
            <a:tailEnd/>
          </a:ln>
        </p:spPr>
      </p:pic>
      <p:pic>
        <p:nvPicPr>
          <p:cNvPr id="9" name="Picture 1034" descr="C:\Users\John\Pictures\Bespiegeling\H11Spiegel\Rituele oerdans\Sacre-.bmp"/>
          <p:cNvPicPr>
            <a:picLocks noChangeAspect="1" noChangeArrowheads="1"/>
          </p:cNvPicPr>
          <p:nvPr/>
        </p:nvPicPr>
        <p:blipFill>
          <a:blip r:embed="rId4"/>
          <a:srcRect/>
          <a:stretch>
            <a:fillRect/>
          </a:stretch>
        </p:blipFill>
        <p:spPr bwMode="auto">
          <a:xfrm>
            <a:off x="4495800" y="3657600"/>
            <a:ext cx="2768600" cy="2819400"/>
          </a:xfrm>
          <a:prstGeom prst="rect">
            <a:avLst/>
          </a:prstGeom>
          <a:noFill/>
          <a:ln w="9525">
            <a:noFill/>
            <a:miter lim="800000"/>
            <a:headEnd/>
            <a:tailEnd/>
          </a:ln>
        </p:spPr>
      </p:pic>
      <p:sp>
        <p:nvSpPr>
          <p:cNvPr id="10" name="Text Box 1036">
            <a:hlinkClick r:id="rId5"/>
          </p:cNvPr>
          <p:cNvSpPr txBox="1">
            <a:spLocks noChangeArrowheads="1"/>
          </p:cNvSpPr>
          <p:nvPr/>
        </p:nvSpPr>
        <p:spPr bwMode="auto">
          <a:xfrm>
            <a:off x="7235825" y="5876925"/>
            <a:ext cx="1739900" cy="457200"/>
          </a:xfrm>
          <a:prstGeom prst="rect">
            <a:avLst/>
          </a:prstGeom>
          <a:noFill/>
          <a:ln w="9525">
            <a:noFill/>
            <a:miter lim="800000"/>
            <a:headEnd/>
            <a:tailEnd/>
          </a:ln>
        </p:spPr>
        <p:txBody>
          <a:bodyPr wrap="none">
            <a:spAutoFit/>
          </a:bodyPr>
          <a:lstStyle/>
          <a:p>
            <a:r>
              <a:rPr lang="nl-NL" sz="1200" baseline="0" dirty="0"/>
              <a:t>Fragment </a:t>
            </a:r>
            <a:r>
              <a:rPr lang="nl-NL" sz="1200" baseline="0" dirty="0" err="1"/>
              <a:t>Sacre</a:t>
            </a:r>
            <a:r>
              <a:rPr lang="nl-NL" sz="1200" baseline="0" dirty="0"/>
              <a:t>-du-Pr.</a:t>
            </a:r>
            <a:br>
              <a:rPr lang="nl-NL" sz="1200" baseline="0" dirty="0"/>
            </a:br>
            <a:r>
              <a:rPr lang="nl-NL" sz="1200" baseline="0" dirty="0" err="1" smtClean="0"/>
              <a:t>Bejart</a:t>
            </a:r>
            <a:r>
              <a:rPr lang="nl-NL" sz="1200" baseline="0" dirty="0" smtClean="0"/>
              <a:t> (2011)</a:t>
            </a:r>
            <a:endParaRPr lang="nl-NL" sz="1200" baseline="0" dirty="0"/>
          </a:p>
        </p:txBody>
      </p:sp>
      <p:pic>
        <p:nvPicPr>
          <p:cNvPr id="11" name="Picture 1037" descr="C:\Users\John\Pictures\Bespiegeling\H11Spiegel\Rituele oerdans\untitled.bmp"/>
          <p:cNvPicPr>
            <a:picLocks noChangeAspect="1" noChangeArrowheads="1"/>
          </p:cNvPicPr>
          <p:nvPr/>
        </p:nvPicPr>
        <p:blipFill>
          <a:blip r:embed="rId6"/>
          <a:srcRect/>
          <a:stretch>
            <a:fillRect/>
          </a:stretch>
        </p:blipFill>
        <p:spPr bwMode="auto">
          <a:xfrm>
            <a:off x="3963988" y="3505200"/>
            <a:ext cx="1482725" cy="1524000"/>
          </a:xfrm>
          <a:prstGeom prst="rect">
            <a:avLst/>
          </a:prstGeom>
          <a:noFill/>
          <a:ln w="9525">
            <a:noFill/>
            <a:miter lim="800000"/>
            <a:headEnd/>
            <a:tailEnd/>
          </a:ln>
        </p:spPr>
      </p:pic>
      <p:sp>
        <p:nvSpPr>
          <p:cNvPr id="12" name="Text Box 1038"/>
          <p:cNvSpPr txBox="1">
            <a:spLocks noChangeArrowheads="1"/>
          </p:cNvSpPr>
          <p:nvPr/>
        </p:nvSpPr>
        <p:spPr bwMode="auto">
          <a:xfrm>
            <a:off x="6234316" y="1052736"/>
            <a:ext cx="2711450" cy="274638"/>
          </a:xfrm>
          <a:prstGeom prst="rect">
            <a:avLst/>
          </a:prstGeom>
          <a:noFill/>
          <a:ln w="9525">
            <a:noFill/>
            <a:miter lim="800000"/>
            <a:headEnd/>
            <a:tailEnd/>
          </a:ln>
        </p:spPr>
        <p:txBody>
          <a:bodyPr wrap="none">
            <a:spAutoFit/>
          </a:bodyPr>
          <a:lstStyle/>
          <a:p>
            <a:r>
              <a:rPr lang="nl-NL" sz="1200" baseline="0" dirty="0">
                <a:hlinkClick r:id="rId7"/>
              </a:rPr>
              <a:t>Fragment Ballet </a:t>
            </a:r>
            <a:r>
              <a:rPr lang="nl-NL" sz="1200" baseline="0" dirty="0" err="1">
                <a:hlinkClick r:id="rId7"/>
              </a:rPr>
              <a:t>Russes</a:t>
            </a:r>
            <a:r>
              <a:rPr lang="nl-NL" sz="1200" baseline="0" dirty="0">
                <a:hlinkClick r:id="rId7"/>
              </a:rPr>
              <a:t> </a:t>
            </a:r>
            <a:r>
              <a:rPr lang="nl-NL" sz="1200" baseline="0" dirty="0" err="1">
                <a:hlinkClick r:id="rId7"/>
              </a:rPr>
              <a:t>Sacre</a:t>
            </a:r>
            <a:r>
              <a:rPr lang="nl-NL" sz="1200" baseline="0" dirty="0">
                <a:hlinkClick r:id="rId7"/>
              </a:rPr>
              <a:t>-du-Pr.</a:t>
            </a:r>
            <a:endParaRPr lang="nl-NL" sz="1200" baseline="0" dirty="0"/>
          </a:p>
        </p:txBody>
      </p:sp>
      <p:sp>
        <p:nvSpPr>
          <p:cNvPr id="13" name="Tekstvak 12">
            <a:hlinkClick r:id="rId8"/>
          </p:cNvPr>
          <p:cNvSpPr txBox="1"/>
          <p:nvPr/>
        </p:nvSpPr>
        <p:spPr>
          <a:xfrm>
            <a:off x="323528" y="6477000"/>
            <a:ext cx="4032448" cy="276999"/>
          </a:xfrm>
          <a:prstGeom prst="rect">
            <a:avLst/>
          </a:prstGeom>
          <a:noFill/>
        </p:spPr>
        <p:txBody>
          <a:bodyPr wrap="square" rtlCol="0">
            <a:spAutoFit/>
          </a:bodyPr>
          <a:lstStyle/>
          <a:p>
            <a:r>
              <a:rPr lang="nl-NL" sz="1200" dirty="0" smtClean="0"/>
              <a:t>Uitzending de tiende van Tijl</a:t>
            </a:r>
            <a:endParaRPr lang="nl-NL" sz="1200" dirty="0"/>
          </a:p>
        </p:txBody>
      </p:sp>
    </p:spTree>
    <p:extLst>
      <p:ext uri="{BB962C8B-B14F-4D97-AF65-F5344CB8AC3E}">
        <p14:creationId xmlns:p14="http://schemas.microsoft.com/office/powerpoint/2010/main" val="491611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08520" y="4149080"/>
            <a:ext cx="9361040" cy="2708920"/>
          </a:xfrm>
          <a:prstGeom prst="rect">
            <a:avLst/>
          </a:prstGeom>
          <a:solidFill>
            <a:srgbClr val="A7D971"/>
          </a:solidFill>
          <a:ln w="9525">
            <a:solidFill>
              <a:schemeClr val="bg1"/>
            </a:solidFill>
            <a:miter lim="800000"/>
            <a:headEnd/>
            <a:tailEnd/>
          </a:ln>
        </p:spPr>
        <p:txBody>
          <a:bodyPr wrap="none" anchor="ctr"/>
          <a:lstStyle/>
          <a:p>
            <a:endParaRPr lang="nl-NL"/>
          </a:p>
        </p:txBody>
      </p:sp>
      <p:sp>
        <p:nvSpPr>
          <p:cNvPr id="3" name="Tekstvak 2"/>
          <p:cNvSpPr txBox="1"/>
          <p:nvPr/>
        </p:nvSpPr>
        <p:spPr>
          <a:xfrm>
            <a:off x="0" y="404664"/>
            <a:ext cx="9144000" cy="523220"/>
          </a:xfrm>
          <a:prstGeom prst="rect">
            <a:avLst/>
          </a:prstGeom>
          <a:solidFill>
            <a:srgbClr val="A7D971"/>
          </a:solidFill>
        </p:spPr>
        <p:txBody>
          <a:bodyPr wrap="square" rtlCol="0">
            <a:spAutoFit/>
          </a:bodyPr>
          <a:lstStyle/>
          <a:p>
            <a:pPr algn="ctr"/>
            <a:r>
              <a:rPr lang="nl-NL" sz="2800" dirty="0" smtClean="0">
                <a:solidFill>
                  <a:schemeClr val="accent6"/>
                </a:solidFill>
              </a:rPr>
              <a:t>Expressionisme</a:t>
            </a:r>
            <a:r>
              <a:rPr lang="nl-NL" sz="2800" dirty="0">
                <a:solidFill>
                  <a:schemeClr val="accent6"/>
                </a:solidFill>
              </a:rPr>
              <a:t> , </a:t>
            </a:r>
            <a:r>
              <a:rPr lang="nl-NL" sz="2800" dirty="0" err="1">
                <a:solidFill>
                  <a:schemeClr val="accent6"/>
                </a:solidFill>
              </a:rPr>
              <a:t>oerdans</a:t>
            </a:r>
            <a:r>
              <a:rPr lang="nl-NL" sz="2800" dirty="0">
                <a:solidFill>
                  <a:schemeClr val="accent6"/>
                </a:solidFill>
              </a:rPr>
              <a:t> </a:t>
            </a:r>
            <a:r>
              <a:rPr lang="nl-NL" sz="1200" dirty="0" err="1">
                <a:solidFill>
                  <a:schemeClr val="accent6"/>
                </a:solidFill>
              </a:rPr>
              <a:t>blz</a:t>
            </a:r>
            <a:r>
              <a:rPr lang="nl-NL" sz="1200" dirty="0">
                <a:solidFill>
                  <a:schemeClr val="accent6"/>
                </a:solidFill>
              </a:rPr>
              <a:t> 38-39</a:t>
            </a:r>
            <a:r>
              <a:rPr lang="nl-NL" sz="2800" dirty="0">
                <a:solidFill>
                  <a:schemeClr val="accent6"/>
                </a:solidFill>
              </a:rPr>
              <a:t> </a:t>
            </a:r>
          </a:p>
        </p:txBody>
      </p:sp>
      <p:sp>
        <p:nvSpPr>
          <p:cNvPr id="4" name="Tekstvak 3"/>
          <p:cNvSpPr txBox="1"/>
          <p:nvPr/>
        </p:nvSpPr>
        <p:spPr>
          <a:xfrm>
            <a:off x="323528" y="1196752"/>
            <a:ext cx="6408712" cy="1477328"/>
          </a:xfrm>
          <a:prstGeom prst="rect">
            <a:avLst/>
          </a:prstGeom>
          <a:noFill/>
        </p:spPr>
        <p:txBody>
          <a:bodyPr wrap="square" rtlCol="0">
            <a:spAutoFit/>
          </a:bodyPr>
          <a:lstStyle/>
          <a:p>
            <a:r>
              <a:rPr lang="nl-NL" dirty="0" smtClean="0"/>
              <a:t>Mary Wigman </a:t>
            </a:r>
            <a:r>
              <a:rPr lang="nl-NL" dirty="0" err="1" smtClean="0"/>
              <a:t>Hexentanz</a:t>
            </a:r>
            <a:r>
              <a:rPr lang="nl-NL" dirty="0" smtClean="0"/>
              <a:t> 1914</a:t>
            </a:r>
          </a:p>
          <a:p>
            <a:r>
              <a:rPr lang="nl-NL" dirty="0" err="1" smtClean="0"/>
              <a:t>Ausdrucktanz</a:t>
            </a:r>
            <a:endParaRPr lang="nl-NL" dirty="0" smtClean="0"/>
          </a:p>
          <a:p>
            <a:r>
              <a:rPr lang="nl-NL" dirty="0" smtClean="0"/>
              <a:t>Regels van het academisch ballet worden genegeerd</a:t>
            </a:r>
          </a:p>
          <a:p>
            <a:r>
              <a:rPr lang="nl-NL" dirty="0" smtClean="0"/>
              <a:t>Pantomime geïntegreerd in de dans om tot uitdrukking te komen.</a:t>
            </a:r>
          </a:p>
          <a:p>
            <a:endParaRPr lang="nl-NL" dirty="0"/>
          </a:p>
        </p:txBody>
      </p:sp>
      <p:sp>
        <p:nvSpPr>
          <p:cNvPr id="5" name="Tekstvak 4">
            <a:hlinkClick r:id="rId2"/>
          </p:cNvPr>
          <p:cNvSpPr txBox="1"/>
          <p:nvPr/>
        </p:nvSpPr>
        <p:spPr>
          <a:xfrm>
            <a:off x="467544" y="6215867"/>
            <a:ext cx="3672408" cy="276999"/>
          </a:xfrm>
          <a:prstGeom prst="rect">
            <a:avLst/>
          </a:prstGeom>
          <a:noFill/>
        </p:spPr>
        <p:txBody>
          <a:bodyPr wrap="square" rtlCol="0">
            <a:spAutoFit/>
          </a:bodyPr>
          <a:lstStyle/>
          <a:p>
            <a:r>
              <a:rPr lang="nl-NL" sz="1200" dirty="0" smtClean="0"/>
              <a:t>fragment</a:t>
            </a:r>
            <a:endParaRPr lang="nl-NL" sz="1200" dirty="0"/>
          </a:p>
        </p:txBody>
      </p:sp>
      <p:pic>
        <p:nvPicPr>
          <p:cNvPr id="1026" name="Picture 2" descr="http://a1.ec-images.myspacecdn.com/images01/28/aa7d7270ef9f71fec453eb1a2f60fccf/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515975"/>
            <a:ext cx="3048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data:image/jpeg;base64,/9j/4AAQSkZJRgABAQAAAQABAAD/2wCEAAkGBhMSEBQQEBQUFRQUFBAPEA8PEhAVEBAQFRAVFBQQFBQXHCYeFxkjGRIUHy8gIycpLCwsFR4xNTAqNSYrLCkBCQoKBQUFDQUFDSkYEhgpKSkpKSkpKSkpKSkpKSkpKSkpKSkpKSkpKSkpKSkpKSkpKSkpKSkpKSkpKSkpKSkpKf/AABEIAMkA+wMBIgACEQEDEQH/xAAcAAAABwEBAAAAAAAAAAAAAAABAgMEBQYHAAj/xABGEAABAwIDBQQFBgoLAQAAAAABAAIDBBESITEFBhNBYQciUXEUgZGh0SMycrGywRYkMzRCU2JzkqIVFzVDUmOCwtLw8eH/xAAUAQEAAAAAAAAAAAAAAAAAAAAA/8QAFBEBAAAAAAAAAAAAAAAAAAAAAP/aAAwDAQACEQMRAD8AxJrBYa/cjcEdUWPRKBAXgjqg4Q6o5XICcEdV3BHVHXICcILuEEdcgLwQu4I6oyFAThBdwR1RwusgJwR1XcEdUey5ATgDqu4A6o4QlAmIR19yHgDqjrkBOCOqDgDqlFyBPgjqu4A6pSy5AnwB1XCAdUouQJ8EdUPAHVHXIEzCOqDghKLigT4QXcII9kCAohCIWpcJEoBjSgScSVAQBZAjFAg5chXWQAhsuAQ2QBZCFy5B1ly5CgKQhAQ2QgIC2QlDZdZAVdZGsgQAusjLg1AC5chKAq4oSFxCAFyFcgCyBGQIAAXEIVyALJE/FL2SB+8/WgNFolEWFuSWaxASyHClcC4MQJCNGEaV4SVbEgbcJDwk54SERIGojRvR05EKOIkDTgoOCngiRuEgZGBd6OnvBXcFAy9HQ8FPRCu4KBjwUJhKfilK4UpQR5hQCJTEGynO5e5J1Wz3N19yCJMSExp9wUUxoGXDK7hp0Y13DQNMC7hp1w0HCQNsCDAnJiRS1AjgQYErhXFqBLAmp+8/Wn4CYSDM+aBamGSdMak6Jl2j1p7HCgRDUdsaciBKNp+iBuIko2JOmQFKinQMhEhESfeiIfRigYhiHAn3o/RcKc+CBkIkIjT8UpR/Q0Edw0JjUh6KuNN0QR4jRgxPjTdESK2IjwHvQKU0Xdt4qQ2ds9gNpHADk649ig553ZtGnRGfT2YCXEk8joEFpZVQg8PEy/I90g+CSrdil4JFra5f/FV6ZzWuwvZiHna3UKXgquFYsc7CRlhcO70z1QMJKC17ck0fTnwVjwue7E8hzcvP3BBLQh2huOnJBWHQohhU7Ps3w0TR1L0QRhiQYFIcDoiGmQMHMRcKfOp0mYEDIsQYE8MCIY0DbAouc94+amzEoSp+efNBJ7LivGD1P1qTZBzTXYw+Sb5u+tTEcOSBNkKcMpktFFZOAEDUQJVtOnTIkq2LogainXejJ+IEYRIGAp+iOKZPxEuazPNAzbTJQ0ngnzWBAWdEEf6KuFP4qQwdElKxBGVT2gFRMgaAXXz+tKbWmIdYe1RkoyQdJV3GnrQS7SOAMHvTY2t9yKyIuvYE21wgmw62QLvnBFycwlY6gGMsPjdM6dmM4W946lrdQBrkhcbG1x5XzQP4a8sZ7gR4KWp9otDAWnM/PHVV/GCzCfH3I1CBjAdexyv4ILhRyh496RmiCCnhEY7rr39wSrggYuhROAnpagwoGLoEmadSRiSZhCCOdCknU6lDTpN0KCKdCq1WM+Ud5lXN0Kpm0m2meP2igsO70F4Wnq761Ox0xUduk35Bvm/61YooiUDdlNklo6ZOmQp1HToGccKcMgTkQJxHAgaiHohdAn/AQGAoGBjyuiiLxT8wIwpkDFlOjtgUhHSo/oyCMdEkZ6fJTXoqTkpUFG2tR6myg5oTaxv0K0tuyQ+QNcMr3d5KA2xuxIS7hNuM7N528Ago/BzVj3Tgc3iTMLu5hDg0A5G+ZB1GSjn7Pkbk9hb0cLFWjcetbDL4l3dkbbQC9vegvGwdoCQASRR3cLh7Gizx4kW9ygd/J6ZkLwyCDGe7iwNLg7x0yKuey3sdMSAGgDugc7qkdo0TRE62EPLzew1agyyCDK5JR3Xy6J0xtxayn9m7st4PFeRdxswXytbw8UDbY+pv4BSxYkoNncN2H3qSEJtogY8FcIE+EKA06BoWrjGnracoXU5QMDEkXRKR4BRXQIIt8OaoG2B8vJ9IrTpIVmm3B+My/SKC27mxEwt83/aKtUUKhdw4L0rD+0/7RVvZTXQM46bmnscCcxUycx0yBsynCcMpU5jojdO2UiBi2mRvQ1JtpkdsKCHNF0RxRdFNtp8l3BQREdJ0SgolJ8BC2JBFmjSbqNSNVXQRuwPlaDo51nGNh5B7xkEwftyEFzC4F7W48DSHFzb2BaRryQO9lbLBJcRkMk+/okYsQCiNk7wyvJaI8A1DXjMjxUrNvA9hAcwWPMG2aCodoGyzJU08LSGmQnO2fdBJPuVUpqJlHUDjHuuAu7/CCbBxPmrztFokrGVcuK8YIjZ+i2+V78zmqtv9ViVraZpDeIHFziB8xgLiEFjoayaOUMZGJGOFhJf5vgVX+0rC2Ngc4cRzm9wanE4ZX/7qmWzn1cczKSmqGhpaDeeO7g3CCA0k5k3TDtK22ZKmKmaWudC1pkkaB35AbgC2mY9yCJkpsBc8YRgfw3RF4L8WtretWzd/DLDI93dzYWNdyGKxyVe32bDenFMxpqHd+dzRncgHvkKY3SrmfKUz+85zgJnB3eDA3INHhrcoJNlQyWMSNB7r3xE8nYSM/fb1JxKWtaXG9gMTrC5sNck63fawksYyP0VtzDIwlznEOdja6+YcHDNRG1aOYVclS0MbEI3Rsia8F1Q59u7hOmiCb3cpIalglcS0OuWNGTnN/wARHIKQ2lujhBkiOJoFy12o+Kru77J6UOmniLeK9uAE3EbchY20C0t8wdFloRlbmLIM74F9AhdTKSbT2cR1QvjQQjqdJuplMSU6bPpkEPJAsq3jbaqlH7Z+oLYZ6VZBvOy1ZMP2/uCDSOzwD0GP6Uv2yrjTAKhbin8Sj+lL9sq1Uz7DVBOxAXTiMDxUPG7ql2khBMxgJ1HGFCwy52TqOY3QSuBGZCmLJyl21KB3w0BYmgqHX6I5nN8igVcxRG3NoCJrASe8TkDYmwUg+d1tVQt+doShrGT4cTHF0b48i9h0DhyIQSG1Z2egOc0kvndg4eV3EHQDxUVu7TDC9kzcBha1oBOHDrYZeSgqPajuLG+T5jCSG3Pdvq4dVeKJhqwJY2jA68brjvPcLDjDyGSBfY8TibjTkbk28ipKrjxjBICfBzdVJ02xeHA2MEY22s+2RIOeLxumW2drQszkDo3D5vdJY4+AcND52QRNTs3AwkyFw/Ra8Z+Sy3eCta/abGPGJjHRRYLkC7yAbkcgStMq5OJFLKXWaxjiCMze2nRY7sANmmlMjnNDbyOktc2Ds/WgsW16qoc2oeXgcCR0LCwBpc0NaQGkZj52vRR262zBUTRF+XeYSBlI8Ofm4norRvaKeDhxxAOjrWta94uSCB3ZW9clXqqm4VRSvpi4CNzIQTmZC22O48j70DGSB0m0ahkWYYS0ZXc4aDRXHcrYTqdhlmhIeZLB7w3FbKwFzexVK2Ptt8FdM+Ei7yQ6wBOuYB5LYd36J8sXHuLkH5/edi1uL6FAhV08VBDMTdrO/PIC4YGPkAsyMdSSfNVfc3ZTXTem1Dn4C78XZITdpOjyDp081GVm2H11QYJWWihkF2BxdxZAb4nnnoMlomzt3XPGInADY9fYgnautY1oBzvlh1ulo3twNYwWAvdttOeSTi2JC1rg657pBe4kEC2otoqFuVvFUPqKlrn44GScGB5+dcDvDFzysgtU8Hfd5pIwJZ5OInxXNGaBs6BIGlUk+PNIyM1QRE8CxHe8Wrp/p/cFvEzclhO+f5/UfT/2hBd9w2/ibPpSfbKtsMQVY7P2fiMf0pPtlW6nCA8LU8jboko2JzE3OyBQRJeKJc0Jw0oAEaOyLmhYjs0QFsi2zShauwoEHrPu0gnjRdGHL/UVoL1m/aRJhqGO8Ix4+KCsiQlaP2e7YbwWxuIDonOaWnIkE3BHjqszZJfMc1zp3NfkSDrdpII9aD0e2qaQDdI1lEyRhGWf+IXHkQsU2f2g1EQDXHGBpiuD5XCvOxO0WKQAP7p8CgXk2W2mJY1oYJnBrmvuY88iWO5HoVkE9KIqyqp25EOLmg6vPgDoF6CirY5W6tc0+sKqb2dm1PWfKRExT2NpGaOPg8cwgy/d8TSGKAvDcN2xcQEYDqGh3LPkpqXaJfXRx1LRG6J0hc1g7vE4LrSXHIkKubRhmppTTy4WTMIIeC677G7XBF3i3hFQ8PYwxvwBkzr5yOAsXXHighKCXDM937TrHzOq33s3JNEwnPFdw8josFjaANFu/ZxVA0kbB+g0Aj1BAhutukI5ZZpGjG+V77ahovYAeoX9au7ckQssbjnqoLfbeyOgpjK6xe4ERM5udZBXO1nfgU8XokBBmkHesc2NUJ2YvY2N1MT8o13GudXNcBf2Ee9Zz/SL5p3VMxxPeS7O+XQdE92btV0FTHO2/deL+JYSA5vsQbzIdCjNsmrZsQBGhAI8ilmoFJGpvK1L4kjKgazjJYNvr/aFR+8/2hbzKVg2+pvtCo/ef7Qg0Ps6ivQR/Sl+2VbI4LaqtdmX9nx/Tl+2Vc2ZhAnE1Oom80QR+CMWIFg1OY7aetNGPTuMoFmgJYAWSVxyRydEBjGknMSjikSUCUgWZdph+XA5YAtLndYXWQ9oG0HOqSCCMgG3HL70Fcikt9ykK+lwtbJe+K2XgocPzUtWVOJjW8m6oI/aElmtaNTn6vBdRbQw2D8x7wmU8uJ5PqHQIhKC/wCwqlwGKmnLTrgcSWnoQVf91trPlBLgQQbEXuL+IKwKCrcw3aSD0Wh9n++LGBzJnYXlzQw52IOqC1dqe6HpdNxoW/LRAuFvnOaBct6rFqA5aAm2F2IWLTz9a9G7K2rHOCWm4BLHef8A4se3s3Pkp69z3dynlcXB7bkE3+YPBxQQNNC0YR3nyE2a2ww3JsB11Wp7hVgY90LiMehb/hcNRZVLYdGyOq47Rfh/kYjnikIs0noLq91e78cELKwACVjxLUubrIHHvE25hBbZKwZ9L5eS84b4bdlrK2QzOuGOLWMHzWgcgtJ353vLS+mgs50lvlB80RuaPDnms+pt2xh8T4lBCDJLU5BOZ0tkpGTYg8Ul/QR1BHvQaPu3txrI4mSuykHybnHLFewbfkrg2RYcYZuGIibi4LbEktN/0Vsuzj8iwuNzhbcnW9hqgfB6TlKKCgfogQqDksF3w/Pqj94fqC3aodksJ3x/P6j94fqCDR+zZ9qCP6Uv2yrjDNmqN2fP/EYxzxS/bKtlO7PNBNwvS7COajY5E5ZIUD5oCWY0Ji2TNKtcgfNASoaEyYjgoHLmBIyCwuk+IkZZ75IGFXWXNgDZZ/2n0V4452jNpwO8lozoRzVQ3n2Q2WQsJIbawtpp4IMojfzTucOLbtGqlq3dB8RyN28nEIKWiEYs8YuYsSPUUFenpXMtiaRfMXGo6JPGrNOXPIxnJosxv6LG+ATSfZ4OvtCCEdJfX6ghhmLTcf8AqdVWzC3MZj3prHESbDVBsPZzVN4OBp75+Vk1s2+QF/UpvtBcz+jZuIRkAWk6h1+Sr25uy3UjmskI4ksQOD9IC4tfqq720bSfxo6cOIZhDnNGjnE80Cm5FcyVjMPz24cQJzuNTmtH3sJOzZrZdwX8rhZB2cSBtY0ZWIw5+YzW3VELJYnwOI77CCOYB0NkGN7OgBjaedgc0+wpOp2bNSvMUrefybhmHM5J5QUb5HWAy5myBm6iJOQvfkpOm2CAO+fUPvU1Hsp0YyaepPNCaZ1rkFBGNoY2aNzHM6qy7PcOC3x5qHMDjkAfYpGhiLGkOQPhIivmCbEokpQHlkyWG75fn9R9P7gtme4rF97j+PT/AEz9QQXfcN9qSP6Un2yrfFOqPuS+1Kzzf9sq1QzoJyGZOo5FDU1SnjKhBKNclWPUeyZKCdBJNmRnSZJgJeaM+fJAs6W6APTPi5oDKgegqB2nH8qb9CpXj2TespeJmNUEHLDe4Oh5HRRFZsK+cZ01afuVjk2dJ4JtNSOYLnK6CpehkHvexIviVsqKFpFyRfwAzUNPs0jMaeCCCnpsbS25F+YTWm2bNCeJC5pc0hwuOY01U56N/wBsnNPRA6nJAlsLbskfElfE6SskcSJHnuBtrBoHK3glZt3TUkvq5HOkOpFrN8AFIsja35uXXJOYagBBTp90KimkZLAeI1pDrDJ+R0t5XWh0m8bHAVHCkbK5nCfE4WthsQSdNb5puKlEugTqpXzODprXGTQ0aDqnmzRZyaOf1TmikF73QWNx0ugKQbMPFGdJ1QGcQmsh1R3vCaTTIFHSBJSFN3PSb6iyAZ3rF96vz2f6Z+oLXJ6gLId5j+NzfTP1BBK7F3ijhgawk4rvJDQcgXGylI9+oeeP+EfFUMIEGjR9oFPz4nqaPinDO0emGvE/gHxWYrkGrN7T6X/N/gHxRx2oUn+b/APismXINgPabSGxxuHTA64Q/wBZFGf7xw82OWPLkGxjf+jP97b/AEu+CP8Ah3SW/LN9j/gsZXINn/Duk/Xj2P8AglIt/wCkB/Lt9j/gsUXINx/rEo9OO32P+Cjtpb70sndbM3zOID6lj65Bqn4SU4/v4j65P+KT/Cimv+WZ/P8A8Vl65Bpz95qcaTM8+98E1/CKEk3mZ6sfwWdrkGjt3hg/XR+13wS0W8dPzmj9rvgsyXINR/Cym/Wt/m+CA730360ex/wWYOQINNO9lP8ArW+x/wAEV29sA0lHqDvgs0XINTg38gaM5L+pyeDtEpiPyn8rvgsgXINe/rCpf1ntDkR2/lL+s9xWSLkGs/hzS/rB7HfBN598aZ2ko9jvgsuXINHfvXAf7wfzfBU/akLZZnyNlis43F3Ov9lRCO1B/9k="/>
          <p:cNvSpPr>
            <a:spLocks noChangeAspect="1" noChangeArrowheads="1"/>
          </p:cNvSpPr>
          <p:nvPr/>
        </p:nvSpPr>
        <p:spPr bwMode="auto">
          <a:xfrm>
            <a:off x="155575" y="-2338388"/>
            <a:ext cx="60960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AutoShape 6" descr="data:image/jpeg;base64,/9j/4AAQSkZJRgABAQAAAQABAAD/2wCEAAkGBhMSEBQQEBQUFRQUFBAPEA8PEhAVEBAQFRAVFBQQFBQXHCYeFxkjGRIUHy8gIycpLCwsFR4xNTAqNSYrLCkBCQoKBQUFDQUFDSkYEhgpKSkpKSkpKSkpKSkpKSkpKSkpKSkpKSkpKSkpKSkpKSkpKSkpKSkpKSkpKSkpKSkpKf/AABEIAMkA+wMBIgACEQEDEQH/xAAcAAAABwEBAAAAAAAAAAAAAAABAgMEBQYHAAj/xABGEAABAwIDBQQFBgoLAQAAAAABAAIDBBESITEFBhNBYQciUXEUgZGh0SMycrGywRYkMzRCU2JzkqIVFzVDUmOCwtLw8eH/xAAUAQEAAAAAAAAAAAAAAAAAAAAA/8QAFBEBAAAAAAAAAAAAAAAAAAAAAP/aAAwDAQACEQMRAD8AxJrBYa/cjcEdUWPRKBAXgjqg4Q6o5XICcEdV3BHVHXICcILuEEdcgLwQu4I6oyFAThBdwR1RwusgJwR1XcEdUey5ATgDqu4A6o4QlAmIR19yHgDqjrkBOCOqDgDqlFyBPgjqu4A6pSy5AnwB1XCAdUouQJ8EdUPAHVHXIEzCOqDghKLigT4QXcII9kCAohCIWpcJEoBjSgScSVAQBZAjFAg5chXWQAhsuAQ2QBZCFy5B1ly5CgKQhAQ2QgIC2QlDZdZAVdZGsgQAusjLg1AC5chKAq4oSFxCAFyFcgCyBGQIAAXEIVyALJE/FL2SB+8/WgNFolEWFuSWaxASyHClcC4MQJCNGEaV4SVbEgbcJDwk54SERIGojRvR05EKOIkDTgoOCngiRuEgZGBd6OnvBXcFAy9HQ8FPRCu4KBjwUJhKfilK4UpQR5hQCJTEGynO5e5J1Wz3N19yCJMSExp9wUUxoGXDK7hp0Y13DQNMC7hp1w0HCQNsCDAnJiRS1AjgQYErhXFqBLAmp+8/Wn4CYSDM+aBamGSdMak6Jl2j1p7HCgRDUdsaciBKNp+iBuIko2JOmQFKinQMhEhESfeiIfRigYhiHAn3o/RcKc+CBkIkIjT8UpR/Q0Edw0JjUh6KuNN0QR4jRgxPjTdESK2IjwHvQKU0Xdt4qQ2ds9gNpHADk649ig553ZtGnRGfT2YCXEk8joEFpZVQg8PEy/I90g+CSrdil4JFra5f/FV6ZzWuwvZiHna3UKXgquFYsc7CRlhcO70z1QMJKC17ck0fTnwVjwue7E8hzcvP3BBLQh2huOnJBWHQohhU7Ps3w0TR1L0QRhiQYFIcDoiGmQMHMRcKfOp0mYEDIsQYE8MCIY0DbAouc94+amzEoSp+efNBJ7LivGD1P1qTZBzTXYw+Sb5u+tTEcOSBNkKcMpktFFZOAEDUQJVtOnTIkq2LogainXejJ+IEYRIGAp+iOKZPxEuazPNAzbTJQ0ngnzWBAWdEEf6KuFP4qQwdElKxBGVT2gFRMgaAXXz+tKbWmIdYe1RkoyQdJV3GnrQS7SOAMHvTY2t9yKyIuvYE21wgmw62QLvnBFycwlY6gGMsPjdM6dmM4W946lrdQBrkhcbG1x5XzQP4a8sZ7gR4KWp9otDAWnM/PHVV/GCzCfH3I1CBjAdexyv4ILhRyh496RmiCCnhEY7rr39wSrggYuhROAnpagwoGLoEmadSRiSZhCCOdCknU6lDTpN0KCKdCq1WM+Ud5lXN0Kpm0m2meP2igsO70F4Wnq761Ox0xUduk35Bvm/61YooiUDdlNklo6ZOmQp1HToGccKcMgTkQJxHAgaiHohdAn/AQGAoGBjyuiiLxT8wIwpkDFlOjtgUhHSo/oyCMdEkZ6fJTXoqTkpUFG2tR6myg5oTaxv0K0tuyQ+QNcMr3d5KA2xuxIS7hNuM7N528Ago/BzVj3Tgc3iTMLu5hDg0A5G+ZB1GSjn7Pkbk9hb0cLFWjcetbDL4l3dkbbQC9vegvGwdoCQASRR3cLh7Gizx4kW9ygd/J6ZkLwyCDGe7iwNLg7x0yKuey3sdMSAGgDugc7qkdo0TRE62EPLzew1agyyCDK5JR3Xy6J0xtxayn9m7st4PFeRdxswXytbw8UDbY+pv4BSxYkoNncN2H3qSEJtogY8FcIE+EKA06BoWrjGnracoXU5QMDEkXRKR4BRXQIIt8OaoG2B8vJ9IrTpIVmm3B+My/SKC27mxEwt83/aKtUUKhdw4L0rD+0/7RVvZTXQM46bmnscCcxUycx0yBsynCcMpU5jojdO2UiBi2mRvQ1JtpkdsKCHNF0RxRdFNtp8l3BQREdJ0SgolJ8BC2JBFmjSbqNSNVXQRuwPlaDo51nGNh5B7xkEwftyEFzC4F7W48DSHFzb2BaRryQO9lbLBJcRkMk+/okYsQCiNk7wyvJaI8A1DXjMjxUrNvA9hAcwWPMG2aCodoGyzJU08LSGmQnO2fdBJPuVUpqJlHUDjHuuAu7/CCbBxPmrztFokrGVcuK8YIjZ+i2+V78zmqtv9ViVraZpDeIHFziB8xgLiEFjoayaOUMZGJGOFhJf5vgVX+0rC2Ngc4cRzm9wanE4ZX/7qmWzn1cczKSmqGhpaDeeO7g3CCA0k5k3TDtK22ZKmKmaWudC1pkkaB35AbgC2mY9yCJkpsBc8YRgfw3RF4L8WtretWzd/DLDI93dzYWNdyGKxyVe32bDenFMxpqHd+dzRncgHvkKY3SrmfKUz+85zgJnB3eDA3INHhrcoJNlQyWMSNB7r3xE8nYSM/fb1JxKWtaXG9gMTrC5sNck63fawksYyP0VtzDIwlznEOdja6+YcHDNRG1aOYVclS0MbEI3Rsia8F1Q59u7hOmiCb3cpIalglcS0OuWNGTnN/wARHIKQ2lujhBkiOJoFy12o+Kru77J6UOmniLeK9uAE3EbchY20C0t8wdFloRlbmLIM74F9AhdTKSbT2cR1QvjQQjqdJuplMSU6bPpkEPJAsq3jbaqlH7Z+oLYZ6VZBvOy1ZMP2/uCDSOzwD0GP6Uv2yrjTAKhbin8Sj+lL9sq1Uz7DVBOxAXTiMDxUPG7ql2khBMxgJ1HGFCwy52TqOY3QSuBGZCmLJyl21KB3w0BYmgqHX6I5nN8igVcxRG3NoCJrASe8TkDYmwUg+d1tVQt+doShrGT4cTHF0b48i9h0DhyIQSG1Z2egOc0kvndg4eV3EHQDxUVu7TDC9kzcBha1oBOHDrYZeSgqPajuLG+T5jCSG3Pdvq4dVeKJhqwJY2jA68brjvPcLDjDyGSBfY8TibjTkbk28ipKrjxjBICfBzdVJ02xeHA2MEY22s+2RIOeLxumW2drQszkDo3D5vdJY4+AcND52QRNTs3AwkyFw/Ra8Z+Sy3eCta/abGPGJjHRRYLkC7yAbkcgStMq5OJFLKXWaxjiCMze2nRY7sANmmlMjnNDbyOktc2Ds/WgsW16qoc2oeXgcCR0LCwBpc0NaQGkZj52vRR262zBUTRF+XeYSBlI8Ofm4norRvaKeDhxxAOjrWta94uSCB3ZW9clXqqm4VRSvpi4CNzIQTmZC22O48j70DGSB0m0ahkWYYS0ZXc4aDRXHcrYTqdhlmhIeZLB7w3FbKwFzexVK2Ptt8FdM+Ei7yQ6wBOuYB5LYd36J8sXHuLkH5/edi1uL6FAhV08VBDMTdrO/PIC4YGPkAsyMdSSfNVfc3ZTXTem1Dn4C78XZITdpOjyDp081GVm2H11QYJWWihkF2BxdxZAb4nnnoMlomzt3XPGInADY9fYgnautY1oBzvlh1ulo3twNYwWAvdttOeSTi2JC1rg657pBe4kEC2otoqFuVvFUPqKlrn44GScGB5+dcDvDFzysgtU8Hfd5pIwJZ5OInxXNGaBs6BIGlUk+PNIyM1QRE8CxHe8Wrp/p/cFvEzclhO+f5/UfT/2hBd9w2/ibPpSfbKtsMQVY7P2fiMf0pPtlW6nCA8LU8jboko2JzE3OyBQRJeKJc0Jw0oAEaOyLmhYjs0QFsi2zShauwoEHrPu0gnjRdGHL/UVoL1m/aRJhqGO8Ix4+KCsiQlaP2e7YbwWxuIDonOaWnIkE3BHjqszZJfMc1zp3NfkSDrdpII9aD0e2qaQDdI1lEyRhGWf+IXHkQsU2f2g1EQDXHGBpiuD5XCvOxO0WKQAP7p8CgXk2W2mJY1oYJnBrmvuY88iWO5HoVkE9KIqyqp25EOLmg6vPgDoF6CirY5W6tc0+sKqb2dm1PWfKRExT2NpGaOPg8cwgy/d8TSGKAvDcN2xcQEYDqGh3LPkpqXaJfXRx1LRG6J0hc1g7vE4LrSXHIkKubRhmppTTy4WTMIIeC677G7XBF3i3hFQ8PYwxvwBkzr5yOAsXXHighKCXDM937TrHzOq33s3JNEwnPFdw8josFjaANFu/ZxVA0kbB+g0Aj1BAhutukI5ZZpGjG+V77ahovYAeoX9au7ckQssbjnqoLfbeyOgpjK6xe4ERM5udZBXO1nfgU8XokBBmkHesc2NUJ2YvY2N1MT8o13GudXNcBf2Ee9Zz/SL5p3VMxxPeS7O+XQdE92btV0FTHO2/deL+JYSA5vsQbzIdCjNsmrZsQBGhAI8ilmoFJGpvK1L4kjKgazjJYNvr/aFR+8/2hbzKVg2+pvtCo/ef7Qg0Ps6ivQR/Sl+2VbI4LaqtdmX9nx/Tl+2Vc2ZhAnE1Oom80QR+CMWIFg1OY7aetNGPTuMoFmgJYAWSVxyRydEBjGknMSjikSUCUgWZdph+XA5YAtLndYXWQ9oG0HOqSCCMgG3HL70Fcikt9ykK+lwtbJe+K2XgocPzUtWVOJjW8m6oI/aElmtaNTn6vBdRbQw2D8x7wmU8uJ5PqHQIhKC/wCwqlwGKmnLTrgcSWnoQVf91trPlBLgQQbEXuL+IKwKCrcw3aSD0Wh9n++LGBzJnYXlzQw52IOqC1dqe6HpdNxoW/LRAuFvnOaBct6rFqA5aAm2F2IWLTz9a9G7K2rHOCWm4BLHef8A4se3s3Pkp69z3dynlcXB7bkE3+YPBxQQNNC0YR3nyE2a2ww3JsB11Wp7hVgY90LiMehb/hcNRZVLYdGyOq47Rfh/kYjnikIs0noLq91e78cELKwACVjxLUubrIHHvE25hBbZKwZ9L5eS84b4bdlrK2QzOuGOLWMHzWgcgtJ353vLS+mgs50lvlB80RuaPDnms+pt2xh8T4lBCDJLU5BOZ0tkpGTYg8Ul/QR1BHvQaPu3txrI4mSuykHybnHLFewbfkrg2RYcYZuGIibi4LbEktN/0Vsuzj8iwuNzhbcnW9hqgfB6TlKKCgfogQqDksF3w/Pqj94fqC3aodksJ3x/P6j94fqCDR+zZ9qCP6Uv2yrjDNmqN2fP/EYxzxS/bKtlO7PNBNwvS7COajY5E5ZIUD5oCWY0Ji2TNKtcgfNASoaEyYjgoHLmBIyCwuk+IkZZ75IGFXWXNgDZZ/2n0V4452jNpwO8lozoRzVQ3n2Q2WQsJIbawtpp4IMojfzTucOLbtGqlq3dB8RyN28nEIKWiEYs8YuYsSPUUFenpXMtiaRfMXGo6JPGrNOXPIxnJosxv6LG+ATSfZ4OvtCCEdJfX6ghhmLTcf8AqdVWzC3MZj3prHESbDVBsPZzVN4OBp75+Vk1s2+QF/UpvtBcz+jZuIRkAWk6h1+Sr25uy3UjmskI4ksQOD9IC4tfqq720bSfxo6cOIZhDnNGjnE80Cm5FcyVjMPz24cQJzuNTmtH3sJOzZrZdwX8rhZB2cSBtY0ZWIw5+YzW3VELJYnwOI77CCOYB0NkGN7OgBjaedgc0+wpOp2bNSvMUrefybhmHM5J5QUb5HWAy5myBm6iJOQvfkpOm2CAO+fUPvU1Hsp0YyaepPNCaZ1rkFBGNoY2aNzHM6qy7PcOC3x5qHMDjkAfYpGhiLGkOQPhIivmCbEokpQHlkyWG75fn9R9P7gtme4rF97j+PT/AEz9QQXfcN9qSP6Un2yrfFOqPuS+1Kzzf9sq1QzoJyGZOo5FDU1SnjKhBKNclWPUeyZKCdBJNmRnSZJgJeaM+fJAs6W6APTPi5oDKgegqB2nH8qb9CpXj2TespeJmNUEHLDe4Oh5HRRFZsK+cZ01afuVjk2dJ4JtNSOYLnK6CpehkHvexIviVsqKFpFyRfwAzUNPs0jMaeCCCnpsbS25F+YTWm2bNCeJC5pc0hwuOY01U56N/wBsnNPRA6nJAlsLbskfElfE6SskcSJHnuBtrBoHK3glZt3TUkvq5HOkOpFrN8AFIsja35uXXJOYagBBTp90KimkZLAeI1pDrDJ+R0t5XWh0m8bHAVHCkbK5nCfE4WthsQSdNb5puKlEugTqpXzODprXGTQ0aDqnmzRZyaOf1TmikF73QWNx0ugKQbMPFGdJ1QGcQmsh1R3vCaTTIFHSBJSFN3PSb6iyAZ3rF96vz2f6Z+oLXJ6gLId5j+NzfTP1BBK7F3ijhgawk4rvJDQcgXGylI9+oeeP+EfFUMIEGjR9oFPz4nqaPinDO0emGvE/gHxWYrkGrN7T6X/N/gHxRx2oUn+b/APismXINgPabSGxxuHTA64Q/wBZFGf7xw82OWPLkGxjf+jP97b/AEu+CP8Ah3SW/LN9j/gsZXINn/Duk/Xj2P8AglIt/wCkB/Lt9j/gsUXINx/rEo9OO32P+Cjtpb70sndbM3zOID6lj65Bqn4SU4/v4j65P+KT/Cimv+WZ/P8A8Vl65Bpz95qcaTM8+98E1/CKEk3mZ6sfwWdrkGjt3hg/XR+13wS0W8dPzmj9rvgsyXINR/Cym/Wt/m+CA730360ex/wWYOQINNO9lP8ArW+x/wAEV29sA0lHqDvgs0XINTg38gaM5L+pyeDtEpiPyn8rvgsgXINe/rCpf1ntDkR2/lL+s9xWSLkGs/hzS/rB7HfBN598aZ2ko9jvgsuXINHfvXAf7wfzfBU/akLZZnyNlis43F3Ov9lRCO1B/9k="/>
          <p:cNvSpPr>
            <a:spLocks noChangeAspect="1" noChangeArrowheads="1"/>
          </p:cNvSpPr>
          <p:nvPr/>
        </p:nvSpPr>
        <p:spPr bwMode="auto">
          <a:xfrm>
            <a:off x="307975" y="-2185988"/>
            <a:ext cx="60960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32" name="Picture 8" descr="http://peoplearedancing.files.wordpress.com/2013/05/m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515975"/>
            <a:ext cx="47625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03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1828</Words>
  <Application>Microsoft Office PowerPoint</Application>
  <PresentationFormat>Diavoorstelling (4:3)</PresentationFormat>
  <Paragraphs>318</Paragraphs>
  <Slides>42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42</vt:i4>
      </vt:variant>
    </vt:vector>
  </HeadingPairs>
  <TitlesOfParts>
    <vt:vector size="48" baseType="lpstr">
      <vt:lpstr>Arial Unicode MS</vt:lpstr>
      <vt:lpstr>Arial</vt:lpstr>
      <vt:lpstr>Calibri</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Marjolein</dc:creator>
  <cp:lastModifiedBy>Jessica Janssen</cp:lastModifiedBy>
  <cp:revision>33</cp:revision>
  <dcterms:created xsi:type="dcterms:W3CDTF">2014-01-18T08:41:27Z</dcterms:created>
  <dcterms:modified xsi:type="dcterms:W3CDTF">2016-05-11T07:04:50Z</dcterms:modified>
</cp:coreProperties>
</file>